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m" ContentType="video/webm"/>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Lst>
  <p:notesMasterIdLst>
    <p:notesMasterId r:id="rId46"/>
  </p:notesMasterIdLst>
  <p:sldIdLst>
    <p:sldId id="270" r:id="rId4"/>
    <p:sldId id="259" r:id="rId5"/>
    <p:sldId id="416" r:id="rId6"/>
    <p:sldId id="418" r:id="rId7"/>
    <p:sldId id="417" r:id="rId8"/>
    <p:sldId id="275" r:id="rId9"/>
    <p:sldId id="419" r:id="rId10"/>
    <p:sldId id="421" r:id="rId11"/>
    <p:sldId id="263" r:id="rId12"/>
    <p:sldId id="415" r:id="rId13"/>
    <p:sldId id="422" r:id="rId14"/>
    <p:sldId id="423" r:id="rId15"/>
    <p:sldId id="424" r:id="rId16"/>
    <p:sldId id="425" r:id="rId17"/>
    <p:sldId id="426" r:id="rId18"/>
    <p:sldId id="432" r:id="rId19"/>
    <p:sldId id="433" r:id="rId20"/>
    <p:sldId id="434" r:id="rId21"/>
    <p:sldId id="435" r:id="rId22"/>
    <p:sldId id="436" r:id="rId23"/>
    <p:sldId id="437" r:id="rId24"/>
    <p:sldId id="438" r:id="rId25"/>
    <p:sldId id="444" r:id="rId26"/>
    <p:sldId id="439" r:id="rId27"/>
    <p:sldId id="440" r:id="rId28"/>
    <p:sldId id="441" r:id="rId29"/>
    <p:sldId id="446" r:id="rId30"/>
    <p:sldId id="284" r:id="rId31"/>
    <p:sldId id="278" r:id="rId32"/>
    <p:sldId id="456" r:id="rId33"/>
    <p:sldId id="445" r:id="rId34"/>
    <p:sldId id="443" r:id="rId35"/>
    <p:sldId id="448" r:id="rId36"/>
    <p:sldId id="442" r:id="rId37"/>
    <p:sldId id="454" r:id="rId38"/>
    <p:sldId id="455" r:id="rId39"/>
    <p:sldId id="451" r:id="rId40"/>
    <p:sldId id="452" r:id="rId41"/>
    <p:sldId id="449" r:id="rId42"/>
    <p:sldId id="450" r:id="rId43"/>
    <p:sldId id="453" r:id="rId44"/>
    <p:sldId id="44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FF93"/>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snapToGrid="0">
      <p:cViewPr varScale="1">
        <p:scale>
          <a:sx n="94" d="100"/>
          <a:sy n="94" d="100"/>
        </p:scale>
        <p:origin x="1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bar"/>
        <c:grouping val="clustered"/>
        <c:varyColors val="0"/>
        <c:ser>
          <c:idx val="0"/>
          <c:order val="0"/>
          <c:tx>
            <c:strRef>
              <c:f>Sheet1!$A$2</c:f>
              <c:strCache>
                <c:ptCount val="1"/>
                <c:pt idx="0">
                  <c:v>Region 1</c:v>
                </c:pt>
              </c:strCache>
            </c:strRef>
          </c:tx>
          <c:spPr>
            <a:solidFill>
              <a:schemeClr val="accent2"/>
            </a:solidFill>
            <a:ln w="6350" cap="flat">
              <a:noFill/>
              <a:miter lim="400000"/>
            </a:ln>
            <a:effectLst/>
          </c:spPr>
          <c:invertIfNegative val="0"/>
          <c:dLbls>
            <c:dLbl>
              <c:idx val="0"/>
              <c:tx>
                <c:rich>
                  <a:bodyPr/>
                  <a:lstStyle/>
                  <a:p>
                    <a:fld id="{22BC9439-5EB6-4EEF-A392-6A451FA3E645}"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58C-4C90-9C13-D63CF4723E61}"/>
                </c:ext>
              </c:extLst>
            </c:dLbl>
            <c:dLbl>
              <c:idx val="1"/>
              <c:tx>
                <c:rich>
                  <a:bodyPr/>
                  <a:lstStyle/>
                  <a:p>
                    <a:fld id="{4C5336B8-7EA6-4C6F-A523-023D607DA47D}"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58C-4C90-9C13-D63CF4723E61}"/>
                </c:ext>
              </c:extLst>
            </c:dLbl>
            <c:dLbl>
              <c:idx val="2"/>
              <c:tx>
                <c:rich>
                  <a:bodyPr/>
                  <a:lstStyle/>
                  <a:p>
                    <a:fld id="{3C1B5FF5-C689-486F-AE67-4478334200CA}"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58C-4C90-9C13-D63CF4723E61}"/>
                </c:ext>
              </c:extLst>
            </c:dLbl>
            <c:dLbl>
              <c:idx val="3"/>
              <c:layout>
                <c:manualLayout>
                  <c:x val="-8.9795789421427186E-2"/>
                  <c:y val="0"/>
                </c:manualLayout>
              </c:layout>
              <c:tx>
                <c:rich>
                  <a:bodyPr/>
                  <a:lstStyle/>
                  <a:p>
                    <a:fld id="{C9B7ED9C-966F-4AF0-B62F-747BE7B658B9}"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758C-4C90-9C13-D63CF4723E61}"/>
                </c:ext>
              </c:extLst>
            </c:dLbl>
            <c:numFmt formatCode="#\ ###/###" sourceLinked="0"/>
            <c:spPr>
              <a:noFill/>
              <a:ln>
                <a:noFill/>
              </a:ln>
              <a:effectLst/>
            </c:spPr>
            <c:txPr>
              <a:bodyPr/>
              <a:lstStyle/>
              <a:p>
                <a:pPr>
                  <a:defRPr sz="1400" b="0" i="0" u="none" strike="noStrike" spc="200" baseline="0">
                    <a:solidFill>
                      <a:schemeClr val="bg1"/>
                    </a:solidFill>
                    <a:latin typeface="Acherus Grotesque Medium" panose="02000505000000020004" pitchFamily="2" charset="77"/>
                    <a:ea typeface="Acherus Grotesque" charset="0"/>
                    <a:cs typeface="Acherus Grotesque" charset="0"/>
                  </a:defRPr>
                </a:pPr>
                <a:endParaRPr lang="en-US"/>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Sheet1!$B$1:$E$1</c:f>
              <c:strCache>
                <c:ptCount val="4"/>
                <c:pt idx="0">
                  <c:v>L1 Cache</c:v>
                </c:pt>
                <c:pt idx="1">
                  <c:v>Main Memory</c:v>
                </c:pt>
                <c:pt idx="2">
                  <c:v>SSD</c:v>
                </c:pt>
                <c:pt idx="3">
                  <c:v>Hard Disk</c:v>
                </c:pt>
              </c:strCache>
            </c:strRef>
          </c:cat>
          <c:val>
            <c:numRef>
              <c:f>Sheet1!$B$2:$E$2</c:f>
              <c:numCache>
                <c:formatCode>General</c:formatCode>
                <c:ptCount val="4"/>
                <c:pt idx="0">
                  <c:v>0.5</c:v>
                </c:pt>
                <c:pt idx="1">
                  <c:v>100</c:v>
                </c:pt>
                <c:pt idx="2" formatCode="#,##0">
                  <c:v>16000</c:v>
                </c:pt>
                <c:pt idx="3" formatCode="#,##0">
                  <c:v>3000000</c:v>
                </c:pt>
              </c:numCache>
            </c:numRef>
          </c:val>
          <c:extLst>
            <c:ext xmlns:c15="http://schemas.microsoft.com/office/drawing/2012/chart" uri="{02D57815-91ED-43cb-92C2-25804820EDAC}">
              <c15:datalabelsRange>
                <c15:f>Sheet1!$B$2:$E$2</c15:f>
                <c15:dlblRangeCache>
                  <c:ptCount val="4"/>
                  <c:pt idx="0">
                    <c:v>0.5</c:v>
                  </c:pt>
                  <c:pt idx="1">
                    <c:v>100</c:v>
                  </c:pt>
                  <c:pt idx="2">
                    <c:v>16,000</c:v>
                  </c:pt>
                  <c:pt idx="3">
                    <c:v>3,000,000</c:v>
                  </c:pt>
                </c15:dlblRangeCache>
              </c15:datalabelsRange>
            </c:ext>
            <c:ext xmlns:c16="http://schemas.microsoft.com/office/drawing/2014/chart" uri="{C3380CC4-5D6E-409C-BE32-E72D297353CC}">
              <c16:uniqueId val="{00000000-EB0D-574B-AE72-27B6CA502719}"/>
            </c:ext>
          </c:extLst>
        </c:ser>
        <c:dLbls>
          <c:showLegendKey val="0"/>
          <c:showVal val="0"/>
          <c:showCatName val="0"/>
          <c:showSerName val="0"/>
          <c:showPercent val="0"/>
          <c:showBubbleSize val="0"/>
        </c:dLbls>
        <c:gapWidth val="360"/>
        <c:overlap val="-60"/>
        <c:axId val="2129931056"/>
        <c:axId val="2146860832"/>
      </c:barChart>
      <c:catAx>
        <c:axId val="2129931056"/>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1400" b="0" i="0" u="none" strike="noStrike" cap="all" spc="200" baseline="0">
                <a:solidFill>
                  <a:schemeClr val="bg1"/>
                </a:solidFill>
                <a:latin typeface="Acherus Grotesque Light" panose="02000505000000020004" pitchFamily="2" charset="77"/>
              </a:defRPr>
            </a:pPr>
            <a:endParaRPr lang="en-US"/>
          </a:p>
        </c:txPr>
        <c:crossAx val="2146860832"/>
        <c:crosses val="autoZero"/>
        <c:auto val="1"/>
        <c:lblAlgn val="ctr"/>
        <c:lblOffset val="100"/>
        <c:noMultiLvlLbl val="1"/>
      </c:catAx>
      <c:valAx>
        <c:axId val="2146860832"/>
        <c:scaling>
          <c:orientation val="minMax"/>
        </c:scaling>
        <c:delete val="0"/>
        <c:axPos val="t"/>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1400" b="1" i="0" u="none" strike="noStrike" spc="200" baseline="0">
                <a:solidFill>
                  <a:schemeClr val="bg1"/>
                </a:solidFill>
                <a:latin typeface="Acherus Grotesque" charset="0"/>
                <a:ea typeface="Acherus Grotesque" charset="0"/>
                <a:cs typeface="Acherus Grotesque" charset="0"/>
              </a:defRPr>
            </a:pPr>
            <a:endParaRPr lang="en-US"/>
          </a:p>
        </c:txPr>
        <c:crossAx val="2129931056"/>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22092568779647"/>
          <c:y val="0.23767119409947801"/>
          <c:w val="0.72844299999999995"/>
          <c:h val="0.503637"/>
        </c:manualLayout>
      </c:layout>
      <c:barChart>
        <c:barDir val="bar"/>
        <c:grouping val="clustered"/>
        <c:varyColors val="0"/>
        <c:ser>
          <c:idx val="0"/>
          <c:order val="0"/>
          <c:tx>
            <c:strRef>
              <c:f>Sheet1!$A$2</c:f>
              <c:strCache>
                <c:ptCount val="1"/>
                <c:pt idx="0">
                  <c:v>Region 1</c:v>
                </c:pt>
              </c:strCache>
            </c:strRef>
          </c:tx>
          <c:spPr>
            <a:solidFill>
              <a:schemeClr val="accent2"/>
            </a:solidFill>
            <a:ln w="6350" cap="flat">
              <a:noFill/>
              <a:miter lim="400000"/>
            </a:ln>
            <a:effectLst/>
          </c:spPr>
          <c:invertIfNegative val="0"/>
          <c:dLbls>
            <c:dLbl>
              <c:idx val="0"/>
              <c:tx>
                <c:rich>
                  <a:bodyPr/>
                  <a:lstStyle/>
                  <a:p>
                    <a:fld id="{84308A87-70C3-475F-B18F-3EB021B756A8}"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58C-4C90-9C13-D63CF4723E61}"/>
                </c:ext>
              </c:extLst>
            </c:dLbl>
            <c:dLbl>
              <c:idx val="1"/>
              <c:tx>
                <c:rich>
                  <a:bodyPr/>
                  <a:lstStyle/>
                  <a:p>
                    <a:fld id="{73483315-4501-4B24-92AD-BFEB17A505BA}"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58C-4C90-9C13-D63CF4723E61}"/>
                </c:ext>
              </c:extLst>
            </c:dLbl>
            <c:dLbl>
              <c:idx val="2"/>
              <c:layout>
                <c:manualLayout>
                  <c:x val="-8.9795789421427324E-2"/>
                  <c:y val="-1.4437514437514439E-3"/>
                </c:manualLayout>
              </c:layout>
              <c:tx>
                <c:rich>
                  <a:bodyPr/>
                  <a:lstStyle/>
                  <a:p>
                    <a:fld id="{78BB5653-4BC2-488B-9BC0-B3C17CC1C74F}"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758C-4C90-9C13-D63CF4723E61}"/>
                </c:ext>
              </c:extLst>
            </c:dLbl>
            <c:dLbl>
              <c:idx val="3"/>
              <c:delete val="1"/>
              <c:extLst>
                <c:ext xmlns:c15="http://schemas.microsoft.com/office/drawing/2012/chart" uri="{CE6537A1-D6FC-4f65-9D91-7224C49458BB}"/>
                <c:ext xmlns:c16="http://schemas.microsoft.com/office/drawing/2014/chart" uri="{C3380CC4-5D6E-409C-BE32-E72D297353CC}">
                  <c16:uniqueId val="{00000004-758C-4C90-9C13-D63CF4723E61}"/>
                </c:ext>
              </c:extLst>
            </c:dLbl>
            <c:numFmt formatCode="#\ ###/###" sourceLinked="0"/>
            <c:spPr>
              <a:noFill/>
              <a:ln>
                <a:noFill/>
              </a:ln>
              <a:effectLst/>
            </c:spPr>
            <c:txPr>
              <a:bodyPr/>
              <a:lstStyle/>
              <a:p>
                <a:pPr>
                  <a:defRPr sz="1400" b="0" i="0" u="none" strike="noStrike" spc="200" baseline="0">
                    <a:solidFill>
                      <a:schemeClr val="bg1"/>
                    </a:solidFill>
                    <a:latin typeface="Acherus Grotesque Medium" panose="02000505000000020004" pitchFamily="2" charset="77"/>
                    <a:ea typeface="Acherus Grotesque" charset="0"/>
                    <a:cs typeface="Acherus Grotesque" charset="0"/>
                  </a:defRPr>
                </a:pPr>
                <a:endParaRPr lang="en-US"/>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Sheet1!$B$1:$D$1</c:f>
              <c:strCache>
                <c:ptCount val="3"/>
                <c:pt idx="0">
                  <c:v>Main Memory</c:v>
                </c:pt>
                <c:pt idx="1">
                  <c:v>SSD</c:v>
                </c:pt>
                <c:pt idx="2">
                  <c:v>Hard Disk</c:v>
                </c:pt>
              </c:strCache>
            </c:strRef>
          </c:cat>
          <c:val>
            <c:numRef>
              <c:f>Sheet1!$B$2:$D$2</c:f>
              <c:numCache>
                <c:formatCode>#,##0</c:formatCode>
                <c:ptCount val="3"/>
                <c:pt idx="0">
                  <c:v>4000</c:v>
                </c:pt>
                <c:pt idx="1">
                  <c:v>62000</c:v>
                </c:pt>
                <c:pt idx="2">
                  <c:v>947000</c:v>
                </c:pt>
              </c:numCache>
            </c:numRef>
          </c:val>
          <c:extLst>
            <c:ext xmlns:c15="http://schemas.microsoft.com/office/drawing/2012/chart" uri="{02D57815-91ED-43cb-92C2-25804820EDAC}">
              <c15:datalabelsRange>
                <c15:f>Sheet1!$B$2:$E$2</c15:f>
                <c15:dlblRangeCache>
                  <c:ptCount val="4"/>
                  <c:pt idx="0">
                    <c:v>4,000</c:v>
                  </c:pt>
                  <c:pt idx="1">
                    <c:v>62,000</c:v>
                  </c:pt>
                  <c:pt idx="2">
                    <c:v>947,000</c:v>
                  </c:pt>
                </c15:dlblRangeCache>
              </c15:datalabelsRange>
            </c:ext>
            <c:ext xmlns:c16="http://schemas.microsoft.com/office/drawing/2014/chart" uri="{C3380CC4-5D6E-409C-BE32-E72D297353CC}">
              <c16:uniqueId val="{00000000-EB0D-574B-AE72-27B6CA502719}"/>
            </c:ext>
          </c:extLst>
        </c:ser>
        <c:dLbls>
          <c:showLegendKey val="0"/>
          <c:showVal val="0"/>
          <c:showCatName val="0"/>
          <c:showSerName val="0"/>
          <c:showPercent val="0"/>
          <c:showBubbleSize val="0"/>
        </c:dLbls>
        <c:gapWidth val="360"/>
        <c:overlap val="-60"/>
        <c:axId val="2129931056"/>
        <c:axId val="2146860832"/>
      </c:barChart>
      <c:catAx>
        <c:axId val="2129931056"/>
        <c:scaling>
          <c:orientation val="maxMin"/>
        </c:scaling>
        <c:delete val="0"/>
        <c:axPos val="l"/>
        <c:numFmt formatCode="General" sourceLinked="0"/>
        <c:majorTickMark val="none"/>
        <c:minorTickMark val="none"/>
        <c:tickLblPos val="nextTo"/>
        <c:spPr>
          <a:ln w="12700" cap="flat">
            <a:noFill/>
            <a:miter lim="400000"/>
          </a:ln>
        </c:spPr>
        <c:txPr>
          <a:bodyPr rot="0"/>
          <a:lstStyle/>
          <a:p>
            <a:pPr>
              <a:defRPr sz="1400" b="0" i="0" u="none" strike="noStrike" cap="all" spc="200" baseline="0">
                <a:solidFill>
                  <a:schemeClr val="bg1"/>
                </a:solidFill>
                <a:latin typeface="Acherus Grotesque Light" panose="02000505000000020004" pitchFamily="2" charset="77"/>
              </a:defRPr>
            </a:pPr>
            <a:endParaRPr lang="en-US"/>
          </a:p>
        </c:txPr>
        <c:crossAx val="2146860832"/>
        <c:crosses val="autoZero"/>
        <c:auto val="1"/>
        <c:lblAlgn val="ctr"/>
        <c:lblOffset val="100"/>
        <c:noMultiLvlLbl val="1"/>
      </c:catAx>
      <c:valAx>
        <c:axId val="2146860832"/>
        <c:scaling>
          <c:orientation val="minMax"/>
        </c:scaling>
        <c:delete val="0"/>
        <c:axPos val="t"/>
        <c:majorGridlines>
          <c:spPr>
            <a:ln w="6350" cap="flat">
              <a:solidFill>
                <a:schemeClr val="tx2">
                  <a:alpha val="50000"/>
                </a:schemeClr>
              </a:solidFill>
              <a:prstDash val="solid"/>
              <a:miter lim="800000"/>
            </a:ln>
          </c:spPr>
        </c:majorGridlines>
        <c:numFmt formatCode="General" sourceLinked="0"/>
        <c:majorTickMark val="none"/>
        <c:minorTickMark val="none"/>
        <c:tickLblPos val="high"/>
        <c:spPr>
          <a:ln w="12700" cap="flat">
            <a:noFill/>
            <a:miter lim="400000"/>
          </a:ln>
        </c:spPr>
        <c:txPr>
          <a:bodyPr rot="0"/>
          <a:lstStyle/>
          <a:p>
            <a:pPr>
              <a:defRPr sz="1400" b="1" i="0" u="none" strike="noStrike" spc="200" baseline="0">
                <a:solidFill>
                  <a:schemeClr val="bg1"/>
                </a:solidFill>
                <a:latin typeface="Acherus Grotesque" charset="0"/>
                <a:ea typeface="Acherus Grotesque" charset="0"/>
                <a:cs typeface="Acherus Grotesque" charset="0"/>
              </a:defRPr>
            </a:pPr>
            <a:endParaRPr lang="en-US"/>
          </a:p>
        </c:txPr>
        <c:crossAx val="2129931056"/>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Used</c:v>
                </c:pt>
              </c:strCache>
            </c:strRef>
          </c:tx>
          <c:spPr>
            <a:solidFill>
              <a:schemeClr val="accent1"/>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Sheet1!$B$2:$B$3</c:f>
              <c:numCache>
                <c:formatCode>General</c:formatCode>
                <c:ptCount val="2"/>
                <c:pt idx="0">
                  <c:v>20</c:v>
                </c:pt>
                <c:pt idx="1">
                  <c:v>0</c:v>
                </c:pt>
              </c:numCache>
            </c:numRef>
          </c:val>
          <c:extLst>
            <c:ext xmlns:c16="http://schemas.microsoft.com/office/drawing/2014/chart" uri="{C3380CC4-5D6E-409C-BE32-E72D297353CC}">
              <c16:uniqueId val="{00000000-94AD-4C0C-A319-FD365B71C3A1}"/>
            </c:ext>
          </c:extLst>
        </c:ser>
        <c:ser>
          <c:idx val="1"/>
          <c:order val="1"/>
          <c:tx>
            <c:strRef>
              <c:f>Sheet1!$C$1</c:f>
              <c:strCache>
                <c:ptCount val="1"/>
                <c:pt idx="0">
                  <c:v>Free</c:v>
                </c:pt>
              </c:strCache>
            </c:strRef>
          </c:tx>
          <c:spPr>
            <a:solidFill>
              <a:schemeClr val="bg2"/>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Sheet1!$C$2:$C$3</c:f>
              <c:numCache>
                <c:formatCode>General</c:formatCode>
                <c:ptCount val="2"/>
                <c:pt idx="0">
                  <c:v>80</c:v>
                </c:pt>
                <c:pt idx="1">
                  <c:v>100</c:v>
                </c:pt>
              </c:numCache>
            </c:numRef>
          </c:val>
          <c:extLst>
            <c:ext xmlns:c16="http://schemas.microsoft.com/office/drawing/2014/chart" uri="{C3380CC4-5D6E-409C-BE32-E72D297353CC}">
              <c16:uniqueId val="{00000001-94AD-4C0C-A319-FD365B71C3A1}"/>
            </c:ext>
          </c:extLst>
        </c:ser>
        <c:dLbls>
          <c:dLblPos val="ctr"/>
          <c:showLegendKey val="0"/>
          <c:showVal val="1"/>
          <c:showCatName val="0"/>
          <c:showSerName val="0"/>
          <c:showPercent val="0"/>
          <c:showBubbleSize val="0"/>
        </c:dLbls>
        <c:gapWidth val="79"/>
        <c:overlap val="100"/>
        <c:axId val="40754303"/>
        <c:axId val="1921529999"/>
      </c:barChart>
      <c:catAx>
        <c:axId val="407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921529999"/>
        <c:crosses val="autoZero"/>
        <c:auto val="1"/>
        <c:lblAlgn val="ctr"/>
        <c:lblOffset val="100"/>
        <c:noMultiLvlLbl val="0"/>
      </c:catAx>
      <c:valAx>
        <c:axId val="1921529999"/>
        <c:scaling>
          <c:orientation val="minMax"/>
        </c:scaling>
        <c:delete val="1"/>
        <c:axPos val="b"/>
        <c:numFmt formatCode="0%" sourceLinked="1"/>
        <c:majorTickMark val="none"/>
        <c:minorTickMark val="none"/>
        <c:tickLblPos val="nextTo"/>
        <c:crossAx val="40754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Used</c:v>
                </c:pt>
              </c:strCache>
            </c:strRef>
          </c:tx>
          <c:spPr>
            <a:solidFill>
              <a:schemeClr val="accent1"/>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0-94AD-4C0C-A319-FD365B71C3A1}"/>
            </c:ext>
          </c:extLst>
        </c:ser>
        <c:ser>
          <c:idx val="1"/>
          <c:order val="1"/>
          <c:tx>
            <c:strRef>
              <c:f>Sheet1!$C$1</c:f>
              <c:strCache>
                <c:ptCount val="1"/>
                <c:pt idx="0">
                  <c:v>Free</c:v>
                </c:pt>
              </c:strCache>
            </c:strRef>
          </c:tx>
          <c:spPr>
            <a:solidFill>
              <a:schemeClr val="bg2"/>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Sheet1!$C$2:$C$3</c:f>
              <c:numCache>
                <c:formatCode>General</c:formatCode>
                <c:ptCount val="2"/>
                <c:pt idx="0">
                  <c:v>0</c:v>
                </c:pt>
                <c:pt idx="1">
                  <c:v>100</c:v>
                </c:pt>
              </c:numCache>
            </c:numRef>
          </c:val>
          <c:extLst>
            <c:ext xmlns:c16="http://schemas.microsoft.com/office/drawing/2014/chart" uri="{C3380CC4-5D6E-409C-BE32-E72D297353CC}">
              <c16:uniqueId val="{00000001-94AD-4C0C-A319-FD365B71C3A1}"/>
            </c:ext>
          </c:extLst>
        </c:ser>
        <c:dLbls>
          <c:dLblPos val="ctr"/>
          <c:showLegendKey val="0"/>
          <c:showVal val="1"/>
          <c:showCatName val="0"/>
          <c:showSerName val="0"/>
          <c:showPercent val="0"/>
          <c:showBubbleSize val="0"/>
        </c:dLbls>
        <c:gapWidth val="79"/>
        <c:overlap val="100"/>
        <c:axId val="40754303"/>
        <c:axId val="1921529999"/>
      </c:barChart>
      <c:catAx>
        <c:axId val="407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921529999"/>
        <c:crosses val="autoZero"/>
        <c:auto val="1"/>
        <c:lblAlgn val="ctr"/>
        <c:lblOffset val="100"/>
        <c:noMultiLvlLbl val="0"/>
      </c:catAx>
      <c:valAx>
        <c:axId val="1921529999"/>
        <c:scaling>
          <c:orientation val="minMax"/>
        </c:scaling>
        <c:delete val="1"/>
        <c:axPos val="b"/>
        <c:numFmt formatCode="0%" sourceLinked="1"/>
        <c:majorTickMark val="none"/>
        <c:minorTickMark val="none"/>
        <c:tickLblPos val="nextTo"/>
        <c:crossAx val="40754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Used</c:v>
                </c:pt>
              </c:strCache>
            </c:strRef>
          </c:tx>
          <c:spPr>
            <a:solidFill>
              <a:schemeClr val="accent1"/>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Sheet1!$B$2:$B$3</c:f>
              <c:numCache>
                <c:formatCode>General</c:formatCode>
                <c:ptCount val="2"/>
                <c:pt idx="0">
                  <c:v>50</c:v>
                </c:pt>
                <c:pt idx="1">
                  <c:v>25</c:v>
                </c:pt>
              </c:numCache>
            </c:numRef>
          </c:val>
          <c:extLst>
            <c:ext xmlns:c16="http://schemas.microsoft.com/office/drawing/2014/chart" uri="{C3380CC4-5D6E-409C-BE32-E72D297353CC}">
              <c16:uniqueId val="{00000000-94AD-4C0C-A319-FD365B71C3A1}"/>
            </c:ext>
          </c:extLst>
        </c:ser>
        <c:ser>
          <c:idx val="1"/>
          <c:order val="1"/>
          <c:tx>
            <c:strRef>
              <c:f>Sheet1!$C$1</c:f>
              <c:strCache>
                <c:ptCount val="1"/>
                <c:pt idx="0">
                  <c:v>Free</c:v>
                </c:pt>
              </c:strCache>
            </c:strRef>
          </c:tx>
          <c:spPr>
            <a:solidFill>
              <a:schemeClr val="bg2"/>
            </a:solidFill>
            <a:ln>
              <a:solidFill>
                <a:schemeClr val="accent6">
                  <a:lumMod val="50000"/>
                </a:schemeClr>
              </a:solidFill>
            </a:ln>
            <a:effectLst/>
          </c:spPr>
          <c:invertIfNegative val="0"/>
          <c:dLbls>
            <c:delete val="1"/>
          </c:dLbls>
          <c:cat>
            <c:strRef>
              <c:f>Sheet1!$A$2:$A$3</c:f>
              <c:strCache>
                <c:ptCount val="2"/>
                <c:pt idx="0">
                  <c:v>Uncompressed</c:v>
                </c:pt>
                <c:pt idx="1">
                  <c:v>Compressed</c:v>
                </c:pt>
              </c:strCache>
            </c:strRef>
          </c:cat>
          <c:val>
            <c:numRef>
              <c:f>Sheet1!$C$2:$C$3</c:f>
              <c:numCache>
                <c:formatCode>General</c:formatCode>
                <c:ptCount val="2"/>
                <c:pt idx="0">
                  <c:v>50</c:v>
                </c:pt>
                <c:pt idx="1">
                  <c:v>75</c:v>
                </c:pt>
              </c:numCache>
            </c:numRef>
          </c:val>
          <c:extLst>
            <c:ext xmlns:c16="http://schemas.microsoft.com/office/drawing/2014/chart" uri="{C3380CC4-5D6E-409C-BE32-E72D297353CC}">
              <c16:uniqueId val="{00000001-94AD-4C0C-A319-FD365B71C3A1}"/>
            </c:ext>
          </c:extLst>
        </c:ser>
        <c:dLbls>
          <c:dLblPos val="ctr"/>
          <c:showLegendKey val="0"/>
          <c:showVal val="1"/>
          <c:showCatName val="0"/>
          <c:showSerName val="0"/>
          <c:showPercent val="0"/>
          <c:showBubbleSize val="0"/>
        </c:dLbls>
        <c:gapWidth val="79"/>
        <c:overlap val="100"/>
        <c:axId val="40754303"/>
        <c:axId val="1921529999"/>
      </c:barChart>
      <c:catAx>
        <c:axId val="407543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921529999"/>
        <c:crosses val="autoZero"/>
        <c:auto val="1"/>
        <c:lblAlgn val="ctr"/>
        <c:lblOffset val="100"/>
        <c:noMultiLvlLbl val="0"/>
      </c:catAx>
      <c:valAx>
        <c:axId val="1921529999"/>
        <c:scaling>
          <c:orientation val="minMax"/>
        </c:scaling>
        <c:delete val="1"/>
        <c:axPos val="b"/>
        <c:numFmt formatCode="0%" sourceLinked="1"/>
        <c:majorTickMark val="none"/>
        <c:minorTickMark val="none"/>
        <c:tickLblPos val="nextTo"/>
        <c:crossAx val="4075430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0.4235</cdr:x>
      <cdr:y>0.53845</cdr:y>
    </cdr:from>
    <cdr:to>
      <cdr:x>0.78678</cdr:x>
      <cdr:y>0.61969</cdr:y>
    </cdr:to>
    <cdr:sp macro="" textlink="">
      <cdr:nvSpPr>
        <cdr:cNvPr id="2" name="TextBox 1">
          <a:extLst xmlns:a="http://schemas.openxmlformats.org/drawingml/2006/main">
            <a:ext uri="{FF2B5EF4-FFF2-40B4-BE49-F238E27FC236}">
              <a16:creationId xmlns:a16="http://schemas.microsoft.com/office/drawing/2014/main" id="{CF656643-E854-49E5-BA7C-0BC8A4EAF134}"/>
            </a:ext>
          </a:extLst>
        </cdr:cNvPr>
        <cdr:cNvSpPr txBox="1"/>
      </cdr:nvSpPr>
      <cdr:spPr>
        <a:xfrm xmlns:a="http://schemas.openxmlformats.org/drawingml/2006/main">
          <a:off x="3442217" y="2448007"/>
          <a:ext cx="295273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100 MB Total Uncompressed</a:t>
          </a:r>
        </a:p>
      </cdr:txBody>
    </cdr:sp>
  </cdr:relSizeAnchor>
  <cdr:relSizeAnchor xmlns:cdr="http://schemas.openxmlformats.org/drawingml/2006/chartDrawing">
    <cdr:from>
      <cdr:x>0.22764</cdr:x>
      <cdr:y>0.68927</cdr:y>
    </cdr:from>
    <cdr:to>
      <cdr:x>0.32893</cdr:x>
      <cdr:y>0.83144</cdr:y>
    </cdr:to>
    <cdr:sp macro="" textlink="">
      <cdr:nvSpPr>
        <cdr:cNvPr id="3" name="TextBox 1">
          <a:extLst xmlns:a="http://schemas.openxmlformats.org/drawingml/2006/main">
            <a:ext uri="{FF2B5EF4-FFF2-40B4-BE49-F238E27FC236}">
              <a16:creationId xmlns:a16="http://schemas.microsoft.com/office/drawing/2014/main" id="{CF656643-E854-49E5-BA7C-0BC8A4EAF134}"/>
            </a:ext>
          </a:extLst>
        </cdr:cNvPr>
        <cdr:cNvSpPr txBox="1"/>
      </cdr:nvSpPr>
      <cdr:spPr>
        <a:xfrm xmlns:a="http://schemas.openxmlformats.org/drawingml/2006/main">
          <a:off x="1850240" y="3133677"/>
          <a:ext cx="823278" cy="646329"/>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20 MB Used</a:t>
          </a:r>
        </a:p>
      </cdr:txBody>
    </cdr:sp>
  </cdr:relSizeAnchor>
  <cdr:relSizeAnchor xmlns:cdr="http://schemas.openxmlformats.org/drawingml/2006/chartDrawing">
    <cdr:from>
      <cdr:x>0.56734</cdr:x>
      <cdr:y>0.71057</cdr:y>
    </cdr:from>
    <cdr:to>
      <cdr:x>0.75117</cdr:x>
      <cdr:y>0.79181</cdr:y>
    </cdr:to>
    <cdr:sp macro="" textlink="">
      <cdr:nvSpPr>
        <cdr:cNvPr id="4" name="TextBox 1">
          <a:extLst xmlns:a="http://schemas.openxmlformats.org/drawingml/2006/main">
            <a:ext uri="{FF2B5EF4-FFF2-40B4-BE49-F238E27FC236}">
              <a16:creationId xmlns:a16="http://schemas.microsoft.com/office/drawing/2014/main" id="{0A3E186B-D32E-45E7-BE7E-2E520BBB732D}"/>
            </a:ext>
          </a:extLst>
        </cdr:cNvPr>
        <cdr:cNvSpPr txBox="1"/>
      </cdr:nvSpPr>
      <cdr:spPr>
        <a:xfrm xmlns:a="http://schemas.openxmlformats.org/drawingml/2006/main">
          <a:off x="4611348" y="3230526"/>
          <a:ext cx="1494154"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80 MB Free</a:t>
          </a:r>
        </a:p>
      </cdr:txBody>
    </cdr:sp>
  </cdr:relSizeAnchor>
  <cdr:relSizeAnchor xmlns:cdr="http://schemas.openxmlformats.org/drawingml/2006/chartDrawing">
    <cdr:from>
      <cdr:x>0.47507</cdr:x>
      <cdr:y>0.2678</cdr:y>
    </cdr:from>
    <cdr:to>
      <cdr:x>0.68399</cdr:x>
      <cdr:y>0.34904</cdr:y>
    </cdr:to>
    <cdr:sp macro="" textlink="">
      <cdr:nvSpPr>
        <cdr:cNvPr id="5" name="TextBox 1">
          <a:extLst xmlns:a="http://schemas.openxmlformats.org/drawingml/2006/main">
            <a:ext uri="{FF2B5EF4-FFF2-40B4-BE49-F238E27FC236}">
              <a16:creationId xmlns:a16="http://schemas.microsoft.com/office/drawing/2014/main" id="{0A3E186B-D32E-45E7-BE7E-2E520BBB732D}"/>
            </a:ext>
          </a:extLst>
        </cdr:cNvPr>
        <cdr:cNvSpPr txBox="1"/>
      </cdr:nvSpPr>
      <cdr:spPr>
        <a:xfrm xmlns:a="http://schemas.openxmlformats.org/drawingml/2006/main">
          <a:off x="3861407" y="1217530"/>
          <a:ext cx="169808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100 MB Free</a:t>
          </a:r>
        </a:p>
      </cdr:txBody>
    </cdr:sp>
  </cdr:relSizeAnchor>
  <cdr:relSizeAnchor xmlns:cdr="http://schemas.openxmlformats.org/drawingml/2006/chartDrawing">
    <cdr:from>
      <cdr:x>0.43378</cdr:x>
      <cdr:y>0.1112</cdr:y>
    </cdr:from>
    <cdr:to>
      <cdr:x>0.79706</cdr:x>
      <cdr:y>0.19243</cdr:y>
    </cdr:to>
    <cdr:sp macro="" textlink="">
      <cdr:nvSpPr>
        <cdr:cNvPr id="6" name="TextBox 1">
          <a:extLst xmlns:a="http://schemas.openxmlformats.org/drawingml/2006/main">
            <a:ext uri="{FF2B5EF4-FFF2-40B4-BE49-F238E27FC236}">
              <a16:creationId xmlns:a16="http://schemas.microsoft.com/office/drawing/2014/main" id="{8639D9EA-2D00-441D-8898-3713C242CA1A}"/>
            </a:ext>
          </a:extLst>
        </cdr:cNvPr>
        <cdr:cNvSpPr txBox="1"/>
      </cdr:nvSpPr>
      <cdr:spPr>
        <a:xfrm xmlns:a="http://schemas.openxmlformats.org/drawingml/2006/main">
          <a:off x="3525787" y="505547"/>
          <a:ext cx="295273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100 MB Total </a:t>
          </a:r>
          <a:r>
            <a:rPr lang="en-US" sz="1800" dirty="0">
              <a:solidFill>
                <a:schemeClr val="accent1"/>
              </a:solidFill>
              <a:latin typeface="+mj-lt"/>
              <a:ea typeface="+mj-ea"/>
              <a:cs typeface="+mj-cs"/>
              <a:sym typeface="Calibri"/>
            </a:rPr>
            <a:t>C</a:t>
          </a:r>
          <a:r>
            <a:rPr kumimoji="0" lang="en-US" sz="1800" b="0" i="0" u="none" strike="noStrike" cap="none" spc="0" normalizeH="0" baseline="0" dirty="0">
              <a:ln>
                <a:noFill/>
              </a:ln>
              <a:solidFill>
                <a:schemeClr val="accent1"/>
              </a:solidFill>
              <a:effectLst/>
              <a:uFillTx/>
              <a:latin typeface="+mj-lt"/>
              <a:ea typeface="+mj-ea"/>
              <a:cs typeface="+mj-cs"/>
              <a:sym typeface="Calibri"/>
            </a:rPr>
            <a:t>ompressed</a:t>
          </a:r>
        </a:p>
      </cdr:txBody>
    </cdr:sp>
  </cdr:relSizeAnchor>
</c:userShapes>
</file>

<file path=ppt/drawings/drawing2.xml><?xml version="1.0" encoding="utf-8"?>
<c:userShapes xmlns:c="http://schemas.openxmlformats.org/drawingml/2006/chart">
  <cdr:relSizeAnchor xmlns:cdr="http://schemas.openxmlformats.org/drawingml/2006/chartDrawing">
    <cdr:from>
      <cdr:x>0.5</cdr:x>
      <cdr:y>0.71492</cdr:y>
    </cdr:from>
    <cdr:to>
      <cdr:x>0.76719</cdr:x>
      <cdr:y>0.79615</cdr:y>
    </cdr:to>
    <cdr:sp macro="" textlink="">
      <cdr:nvSpPr>
        <cdr:cNvPr id="3" name="TextBox 1">
          <a:extLst xmlns:a="http://schemas.openxmlformats.org/drawingml/2006/main">
            <a:ext uri="{FF2B5EF4-FFF2-40B4-BE49-F238E27FC236}">
              <a16:creationId xmlns:a16="http://schemas.microsoft.com/office/drawing/2014/main" id="{4CDFD509-378B-4458-B786-A21C3CA3F697}"/>
            </a:ext>
          </a:extLst>
        </cdr:cNvPr>
        <cdr:cNvSpPr txBox="1"/>
      </cdr:nvSpPr>
      <cdr:spPr>
        <a:xfrm xmlns:a="http://schemas.openxmlformats.org/drawingml/2006/main">
          <a:off x="4064000" y="3250261"/>
          <a:ext cx="2171732"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100 MB Used</a:t>
          </a:r>
        </a:p>
      </cdr:txBody>
    </cdr:sp>
  </cdr:relSizeAnchor>
  <cdr:relSizeAnchor xmlns:cdr="http://schemas.openxmlformats.org/drawingml/2006/chartDrawing">
    <cdr:from>
      <cdr:x>0.48132</cdr:x>
      <cdr:y>0.27898</cdr:y>
    </cdr:from>
    <cdr:to>
      <cdr:x>0.69024</cdr:x>
      <cdr:y>0.36021</cdr:y>
    </cdr:to>
    <cdr:sp macro="" textlink="">
      <cdr:nvSpPr>
        <cdr:cNvPr id="4" name="TextBox 1">
          <a:extLst xmlns:a="http://schemas.openxmlformats.org/drawingml/2006/main">
            <a:ext uri="{FF2B5EF4-FFF2-40B4-BE49-F238E27FC236}">
              <a16:creationId xmlns:a16="http://schemas.microsoft.com/office/drawing/2014/main" id="{EA5776C0-9368-4E69-9D90-34AD92ABA347}"/>
            </a:ext>
          </a:extLst>
        </cdr:cNvPr>
        <cdr:cNvSpPr txBox="1"/>
      </cdr:nvSpPr>
      <cdr:spPr>
        <a:xfrm xmlns:a="http://schemas.openxmlformats.org/drawingml/2006/main">
          <a:off x="3912207" y="1268330"/>
          <a:ext cx="169808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100 MB Free</a:t>
          </a:r>
        </a:p>
      </cdr:txBody>
    </cdr:sp>
  </cdr:relSizeAnchor>
  <cdr:relSizeAnchor xmlns:cdr="http://schemas.openxmlformats.org/drawingml/2006/chartDrawing">
    <cdr:from>
      <cdr:x>0.41251</cdr:x>
      <cdr:y>0.10646</cdr:y>
    </cdr:from>
    <cdr:to>
      <cdr:x>0.77579</cdr:x>
      <cdr:y>0.18769</cdr:y>
    </cdr:to>
    <cdr:sp macro="" textlink="">
      <cdr:nvSpPr>
        <cdr:cNvPr id="5" name="TextBox 1">
          <a:extLst xmlns:a="http://schemas.openxmlformats.org/drawingml/2006/main">
            <a:ext uri="{FF2B5EF4-FFF2-40B4-BE49-F238E27FC236}">
              <a16:creationId xmlns:a16="http://schemas.microsoft.com/office/drawing/2014/main" id="{CB12CD5E-6536-49F1-AF05-5D58706ED708}"/>
            </a:ext>
          </a:extLst>
        </cdr:cNvPr>
        <cdr:cNvSpPr txBox="1"/>
      </cdr:nvSpPr>
      <cdr:spPr>
        <a:xfrm xmlns:a="http://schemas.openxmlformats.org/drawingml/2006/main">
          <a:off x="3352920" y="483984"/>
          <a:ext cx="295273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100 MB Total </a:t>
          </a:r>
          <a:r>
            <a:rPr lang="en-US" sz="1800" dirty="0">
              <a:solidFill>
                <a:schemeClr val="accent1"/>
              </a:solidFill>
              <a:latin typeface="+mj-lt"/>
              <a:ea typeface="+mj-ea"/>
              <a:cs typeface="+mj-cs"/>
              <a:sym typeface="Calibri"/>
            </a:rPr>
            <a:t>C</a:t>
          </a:r>
          <a:r>
            <a:rPr kumimoji="0" lang="en-US" sz="1800" b="0" i="0" u="none" strike="noStrike" cap="none" spc="0" normalizeH="0" baseline="0" dirty="0">
              <a:ln>
                <a:noFill/>
              </a:ln>
              <a:solidFill>
                <a:schemeClr val="accent1"/>
              </a:solidFill>
              <a:effectLst/>
              <a:uFillTx/>
              <a:latin typeface="+mj-lt"/>
              <a:ea typeface="+mj-ea"/>
              <a:cs typeface="+mj-cs"/>
              <a:sym typeface="Calibri"/>
            </a:rPr>
            <a:t>ompressed</a:t>
          </a:r>
        </a:p>
      </cdr:txBody>
    </cdr:sp>
  </cdr:relSizeAnchor>
  <cdr:relSizeAnchor xmlns:cdr="http://schemas.openxmlformats.org/drawingml/2006/chartDrawing">
    <cdr:from>
      <cdr:x>0.42975</cdr:x>
      <cdr:y>0.54963</cdr:y>
    </cdr:from>
    <cdr:to>
      <cdr:x>0.79303</cdr:x>
      <cdr:y>0.63087</cdr:y>
    </cdr:to>
    <cdr:sp macro="" textlink="">
      <cdr:nvSpPr>
        <cdr:cNvPr id="6" name="TextBox 1">
          <a:extLst xmlns:a="http://schemas.openxmlformats.org/drawingml/2006/main">
            <a:ext uri="{FF2B5EF4-FFF2-40B4-BE49-F238E27FC236}">
              <a16:creationId xmlns:a16="http://schemas.microsoft.com/office/drawing/2014/main" id="{C2FF2D5E-558D-4AD1-83D3-B7E9AD4B9874}"/>
            </a:ext>
          </a:extLst>
        </cdr:cNvPr>
        <cdr:cNvSpPr txBox="1"/>
      </cdr:nvSpPr>
      <cdr:spPr>
        <a:xfrm xmlns:a="http://schemas.openxmlformats.org/drawingml/2006/main">
          <a:off x="3493017" y="2498807"/>
          <a:ext cx="2952735"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100 MB Total Uncompressed</a:t>
          </a:r>
        </a:p>
      </cdr:txBody>
    </cdr:sp>
  </cdr:relSizeAnchor>
</c:userShapes>
</file>

<file path=ppt/drawings/drawing3.xml><?xml version="1.0" encoding="utf-8"?>
<c:userShapes xmlns:c="http://schemas.openxmlformats.org/drawingml/2006/chart">
  <cdr:relSizeAnchor xmlns:cdr="http://schemas.openxmlformats.org/drawingml/2006/chartDrawing">
    <cdr:from>
      <cdr:x>0.633</cdr:x>
      <cdr:y>0.65646</cdr:y>
    </cdr:from>
    <cdr:to>
      <cdr:x>0.96565</cdr:x>
      <cdr:y>0.7377</cdr:y>
    </cdr:to>
    <cdr:sp macro="" textlink="">
      <cdr:nvSpPr>
        <cdr:cNvPr id="2" name="TextBox 1">
          <a:extLst xmlns:a="http://schemas.openxmlformats.org/drawingml/2006/main">
            <a:ext uri="{FF2B5EF4-FFF2-40B4-BE49-F238E27FC236}">
              <a16:creationId xmlns:a16="http://schemas.microsoft.com/office/drawing/2014/main" id="{61227E20-9886-4CFD-A91F-C824960377CF}"/>
            </a:ext>
          </a:extLst>
        </cdr:cNvPr>
        <cdr:cNvSpPr txBox="1"/>
      </cdr:nvSpPr>
      <cdr:spPr>
        <a:xfrm xmlns:a="http://schemas.openxmlformats.org/drawingml/2006/main">
          <a:off x="5145053" y="2984513"/>
          <a:ext cx="2703732"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45719" tIns="45719" rIns="45719" bIns="45719" numCol="1" spcCol="38100" rtlCol="0" anchor="t">
          <a:spAutoFit/>
        </a:bodyPr>
        <a:lstStyle xmlns:a="http://schemas.openxmlformats.org/drawingml/2006/main"/>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Compress 50 MB</a:t>
          </a:r>
        </a:p>
      </cdr:txBody>
    </cdr:sp>
  </cdr:relSizeAnchor>
  <cdr:relSizeAnchor xmlns:cdr="http://schemas.openxmlformats.org/drawingml/2006/chartDrawing">
    <cdr:from>
      <cdr:x>0.18867</cdr:x>
      <cdr:y>0.11565</cdr:y>
    </cdr:from>
    <cdr:to>
      <cdr:x>0.94137</cdr:x>
      <cdr:y>0.19689</cdr:y>
    </cdr:to>
    <cdr:sp macro="" textlink="">
      <cdr:nvSpPr>
        <cdr:cNvPr id="3" name="TextBox 1">
          <a:extLst xmlns:a="http://schemas.openxmlformats.org/drawingml/2006/main">
            <a:ext uri="{FF2B5EF4-FFF2-40B4-BE49-F238E27FC236}">
              <a16:creationId xmlns:a16="http://schemas.microsoft.com/office/drawing/2014/main" id="{A8FC70A6-3173-4C8A-AA3B-1C128D3F582A}"/>
            </a:ext>
          </a:extLst>
        </cdr:cNvPr>
        <cdr:cNvSpPr txBox="1"/>
      </cdr:nvSpPr>
      <cdr:spPr>
        <a:xfrm xmlns:a="http://schemas.openxmlformats.org/drawingml/2006/main">
          <a:off x="1533502" y="525805"/>
          <a:ext cx="6117928"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1"/>
              </a:solidFill>
              <a:effectLst/>
              <a:uFillTx/>
              <a:latin typeface="+mj-lt"/>
              <a:ea typeface="+mj-ea"/>
              <a:cs typeface="+mj-cs"/>
              <a:sym typeface="Calibri"/>
            </a:rPr>
            <a:t>50</a:t>
          </a:r>
          <a:r>
            <a:rPr kumimoji="0" lang="en-US" sz="1800" b="0" i="0" u="none" strike="noStrike" cap="none" spc="0" normalizeH="0" dirty="0">
              <a:ln>
                <a:noFill/>
              </a:ln>
              <a:solidFill>
                <a:schemeClr val="accent1"/>
              </a:solidFill>
              <a:effectLst/>
              <a:uFillTx/>
              <a:latin typeface="+mj-lt"/>
              <a:ea typeface="+mj-ea"/>
              <a:cs typeface="+mj-cs"/>
              <a:sym typeface="Calibri"/>
            </a:rPr>
            <a:t> MB,</a:t>
          </a:r>
          <a:r>
            <a:rPr kumimoji="0" lang="en-US" sz="1800" b="0" i="0" u="none" strike="noStrike" cap="none" spc="0" normalizeH="0" baseline="0" dirty="0">
              <a:ln>
                <a:noFill/>
              </a:ln>
              <a:solidFill>
                <a:schemeClr val="accent1"/>
              </a:solidFill>
              <a:effectLst/>
              <a:uFillTx/>
              <a:latin typeface="+mj-lt"/>
              <a:ea typeface="+mj-ea"/>
              <a:cs typeface="+mj-cs"/>
              <a:sym typeface="Calibri"/>
            </a:rPr>
            <a:t> Compression Ratio = 50%</a:t>
          </a:r>
          <a:r>
            <a:rPr kumimoji="0" lang="en-US" sz="1800" b="0" i="0" u="none" strike="noStrike" cap="none" spc="0" normalizeH="0" dirty="0">
              <a:ln>
                <a:noFill/>
              </a:ln>
              <a:solidFill>
                <a:schemeClr val="accent1"/>
              </a:solidFill>
              <a:effectLst/>
              <a:uFillTx/>
              <a:latin typeface="+mj-lt"/>
              <a:ea typeface="+mj-ea"/>
              <a:cs typeface="+mj-cs"/>
              <a:sym typeface="Calibri"/>
            </a:rPr>
            <a:t> = + 25MB To Compressed</a:t>
          </a:r>
          <a:endParaRPr kumimoji="0" lang="en-US" sz="1800" b="0" i="0" u="none" strike="noStrike" cap="none" spc="0" normalizeH="0" baseline="0" dirty="0">
            <a:ln>
              <a:noFill/>
            </a:ln>
            <a:solidFill>
              <a:schemeClr val="accent1"/>
            </a:solidFill>
            <a:effectLst/>
            <a:uFillTx/>
            <a:latin typeface="+mj-lt"/>
            <a:ea typeface="+mj-ea"/>
            <a:cs typeface="+mj-cs"/>
            <a:sym typeface="Calibri"/>
          </a:endParaRPr>
        </a:p>
      </cdr:txBody>
    </cdr:sp>
  </cdr:relSizeAnchor>
  <cdr:relSizeAnchor xmlns:cdr="http://schemas.openxmlformats.org/drawingml/2006/chartDrawing">
    <cdr:from>
      <cdr:x>0.41401</cdr:x>
      <cdr:y>0.53502</cdr:y>
    </cdr:from>
    <cdr:to>
      <cdr:x>0.79811</cdr:x>
      <cdr:y>0.61626</cdr:y>
    </cdr:to>
    <cdr:sp macro="" textlink="">
      <cdr:nvSpPr>
        <cdr:cNvPr id="4" name="TextBox 1">
          <a:extLst xmlns:a="http://schemas.openxmlformats.org/drawingml/2006/main">
            <a:ext uri="{FF2B5EF4-FFF2-40B4-BE49-F238E27FC236}">
              <a16:creationId xmlns:a16="http://schemas.microsoft.com/office/drawing/2014/main" id="{675065D5-8EF0-4ACD-8A0A-387B973ECFE1}"/>
            </a:ext>
          </a:extLst>
        </cdr:cNvPr>
        <cdr:cNvSpPr txBox="1"/>
      </cdr:nvSpPr>
      <cdr:spPr>
        <a:xfrm xmlns:a="http://schemas.openxmlformats.org/drawingml/2006/main">
          <a:off x="3365102" y="2432406"/>
          <a:ext cx="3121948"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hangingPunct="0"/>
          <a:r>
            <a:rPr kumimoji="0" lang="en-US" sz="1800" b="0" i="0" u="none" strike="noStrike" cap="none" spc="0" normalizeH="0" baseline="0" dirty="0">
              <a:ln>
                <a:noFill/>
              </a:ln>
              <a:solidFill>
                <a:schemeClr val="accent1"/>
              </a:solidFill>
              <a:effectLst/>
              <a:uFillTx/>
              <a:latin typeface="+mj-lt"/>
              <a:ea typeface="+mj-ea"/>
              <a:cs typeface="+mj-cs"/>
              <a:sym typeface="Calibri"/>
            </a:rPr>
            <a:t>100 MB Total </a:t>
          </a:r>
          <a:r>
            <a:rPr lang="en-US" sz="1800" dirty="0">
              <a:solidFill>
                <a:schemeClr val="accent1"/>
              </a:solidFill>
              <a:sym typeface="Calibri"/>
            </a:rPr>
            <a:t>Uncompressed</a:t>
          </a:r>
          <a:endParaRPr kumimoji="0" lang="en-US" sz="1800" b="0" i="0" u="none" strike="noStrike" cap="none" spc="0" normalizeH="0" baseline="0" dirty="0">
            <a:ln>
              <a:noFill/>
            </a:ln>
            <a:solidFill>
              <a:schemeClr val="accent1"/>
            </a:solidFill>
            <a:effectLst/>
            <a:uFillTx/>
            <a:latin typeface="+mj-lt"/>
            <a:ea typeface="+mj-ea"/>
            <a:cs typeface="+mj-cs"/>
            <a:sym typeface="Calibri"/>
          </a:endParaRPr>
        </a:p>
      </cdr:txBody>
    </cdr:sp>
  </cdr:relSizeAnchor>
  <cdr:relSizeAnchor xmlns:cdr="http://schemas.openxmlformats.org/drawingml/2006/chartDrawing">
    <cdr:from>
      <cdr:x>0.28498</cdr:x>
      <cdr:y>0.7147</cdr:y>
    </cdr:from>
    <cdr:to>
      <cdr:x>0.55217</cdr:x>
      <cdr:y>0.79593</cdr:y>
    </cdr:to>
    <cdr:sp macro="" textlink="">
      <cdr:nvSpPr>
        <cdr:cNvPr id="5" name="TextBox 1">
          <a:extLst xmlns:a="http://schemas.openxmlformats.org/drawingml/2006/main">
            <a:ext uri="{FF2B5EF4-FFF2-40B4-BE49-F238E27FC236}">
              <a16:creationId xmlns:a16="http://schemas.microsoft.com/office/drawing/2014/main" id="{37071A12-E815-481B-BCE9-59308BB763D7}"/>
            </a:ext>
          </a:extLst>
        </cdr:cNvPr>
        <cdr:cNvSpPr txBox="1"/>
      </cdr:nvSpPr>
      <cdr:spPr>
        <a:xfrm xmlns:a="http://schemas.openxmlformats.org/drawingml/2006/main">
          <a:off x="2316333" y="3249270"/>
          <a:ext cx="2171732"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50 MB Used</a:t>
          </a:r>
        </a:p>
      </cdr:txBody>
    </cdr:sp>
  </cdr:relSizeAnchor>
  <cdr:relSizeAnchor xmlns:cdr="http://schemas.openxmlformats.org/drawingml/2006/chartDrawing">
    <cdr:from>
      <cdr:x>0.56996</cdr:x>
      <cdr:y>0.27193</cdr:y>
    </cdr:from>
    <cdr:to>
      <cdr:x>0.75379</cdr:x>
      <cdr:y>0.35316</cdr:y>
    </cdr:to>
    <cdr:sp macro="" textlink="">
      <cdr:nvSpPr>
        <cdr:cNvPr id="6" name="TextBox 1">
          <a:extLst xmlns:a="http://schemas.openxmlformats.org/drawingml/2006/main">
            <a:ext uri="{FF2B5EF4-FFF2-40B4-BE49-F238E27FC236}">
              <a16:creationId xmlns:a16="http://schemas.microsoft.com/office/drawing/2014/main" id="{4BC9AE26-FD4C-4041-910D-91D432753890}"/>
            </a:ext>
          </a:extLst>
        </cdr:cNvPr>
        <cdr:cNvSpPr txBox="1"/>
      </cdr:nvSpPr>
      <cdr:spPr>
        <a:xfrm xmlns:a="http://schemas.openxmlformats.org/drawingml/2006/main">
          <a:off x="4632666" y="1236274"/>
          <a:ext cx="1494154" cy="369330"/>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45719" tIns="45719" rIns="45719" bIns="45719" numCol="1" spcCol="38100" rtlCol="0" anchor="t">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75 MB Free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7A7114-0882-4A17-8392-31949EEF639A}"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6C726-FEE0-4F4C-992E-6883BE4D351F}" type="slidenum">
              <a:rPr lang="en-US" smtClean="0"/>
              <a:t>‹#›</a:t>
            </a:fld>
            <a:endParaRPr lang="en-US"/>
          </a:p>
        </p:txBody>
      </p:sp>
    </p:spTree>
    <p:extLst>
      <p:ext uri="{BB962C8B-B14F-4D97-AF65-F5344CB8AC3E}">
        <p14:creationId xmlns:p14="http://schemas.microsoft.com/office/powerpoint/2010/main" val="45444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6C726-FEE0-4F4C-992E-6883BE4D351F}" type="slidenum">
              <a:rPr lang="en-US" smtClean="0"/>
              <a:t>5</a:t>
            </a:fld>
            <a:endParaRPr lang="en-US"/>
          </a:p>
        </p:txBody>
      </p:sp>
    </p:spTree>
    <p:extLst>
      <p:ext uri="{BB962C8B-B14F-4D97-AF65-F5344CB8AC3E}">
        <p14:creationId xmlns:p14="http://schemas.microsoft.com/office/powerpoint/2010/main" val="307109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91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6C726-FEE0-4F4C-992E-6883BE4D351F}" type="slidenum">
              <a:rPr lang="en-US" smtClean="0"/>
              <a:t>14</a:t>
            </a:fld>
            <a:endParaRPr lang="en-US"/>
          </a:p>
        </p:txBody>
      </p:sp>
    </p:spTree>
    <p:extLst>
      <p:ext uri="{BB962C8B-B14F-4D97-AF65-F5344CB8AC3E}">
        <p14:creationId xmlns:p14="http://schemas.microsoft.com/office/powerpoint/2010/main" val="134671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CADA-F821-4119-99D6-C51F077155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191180-F06A-40A8-B595-C03426AB05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5EB367-F265-4EDF-8C5F-05C03FFE0BB3}"/>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34B498F8-1599-4A31-B397-EA35092515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8397E-E1F0-42AC-B28F-D393E4E52071}"/>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1409035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0B0B-5BAC-4D43-9ED6-0EAC1BEF5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B15221-C5C3-412C-A48E-B5A90E8200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7D795-59B6-4BB2-9C6A-0480E7E341F0}"/>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2E282738-8905-468A-BC20-D1BEB5C7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A6A11-DD42-414C-9701-0EC246C6F7BC}"/>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1185596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6C124-2D93-4B8C-A57E-909C913633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FE4941-6F3B-41AE-B4B8-094458AEAC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135C5-6607-4A9D-9D18-E9C6F35FEAE0}"/>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A6E349F5-11F3-445D-B455-11E067009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A06B9-A25B-4EFE-AADE-C1DA7A75EDD9}"/>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371395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background">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Tree>
    <p:extLst>
      <p:ext uri="{BB962C8B-B14F-4D97-AF65-F5344CB8AC3E}">
        <p14:creationId xmlns:p14="http://schemas.microsoft.com/office/powerpoint/2010/main" val="1957920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ull photo background">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p>
            <a:r>
              <a:rPr lang="en-US" dirty="0"/>
              <a:t>Drag photo or click icon to add picture</a:t>
            </a:r>
          </a:p>
        </p:txBody>
      </p:sp>
    </p:spTree>
    <p:extLst>
      <p:ext uri="{BB962C8B-B14F-4D97-AF65-F5344CB8AC3E}">
        <p14:creationId xmlns:p14="http://schemas.microsoft.com/office/powerpoint/2010/main" val="3187519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text w/ 4 photos">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a16="http://schemas.microsoft.com/office/drawing/2014/main" id="{6198B53F-E39C-7D4A-9D58-2B94114E35F2}"/>
              </a:ext>
            </a:extLst>
          </p:cNvPr>
          <p:cNvPicPr>
            <a:picLocks noChangeAspect="1"/>
          </p:cNvPicPr>
          <p:nvPr userDrawn="1"/>
        </p:nvPicPr>
        <p:blipFill>
          <a:blip r:embed="rId2"/>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a16="http://schemas.microsoft.com/office/drawing/2014/main" id="{EB0185E2-FC26-4B48-A5B3-06DC6120615A}"/>
              </a:ext>
            </a:extLst>
          </p:cNvPr>
          <p:cNvPicPr>
            <a:picLocks noChangeAspect="1"/>
          </p:cNvPicPr>
          <p:nvPr userDrawn="1"/>
        </p:nvPicPr>
        <p:blipFill>
          <a:blip r:embed="rId2"/>
          <a:stretch>
            <a:fillRect/>
          </a:stretch>
        </p:blipFill>
        <p:spPr>
          <a:xfrm rot="10800000">
            <a:off x="7045138" y="5146988"/>
            <a:ext cx="225682" cy="225681"/>
          </a:xfrm>
          <a:prstGeom prst="rect">
            <a:avLst/>
          </a:prstGeom>
          <a:ln w="12700">
            <a:miter lim="400000"/>
          </a:ln>
        </p:spPr>
      </p:pic>
    </p:spTree>
    <p:extLst>
      <p:ext uri="{BB962C8B-B14F-4D97-AF65-F5344CB8AC3E}">
        <p14:creationId xmlns:p14="http://schemas.microsoft.com/office/powerpoint/2010/main" val="250420326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text w/ 4 photos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sp>
        <p:nvSpPr>
          <p:cNvPr id="3" name="Picture Placeholder 2"/>
          <p:cNvSpPr>
            <a:spLocks noGrp="1"/>
          </p:cNvSpPr>
          <p:nvPr>
            <p:ph type="pic" sz="quarter" idx="14" hasCustomPrompt="1"/>
          </p:nvPr>
        </p:nvSpPr>
        <p:spPr>
          <a:xfrm>
            <a:off x="942994" y="1552615"/>
            <a:ext cx="3335279" cy="222412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28" name="Picture Placeholder 2"/>
          <p:cNvSpPr>
            <a:spLocks noGrp="1"/>
          </p:cNvSpPr>
          <p:nvPr>
            <p:ph type="pic" sz="quarter" idx="15" hasCustomPrompt="1"/>
          </p:nvPr>
        </p:nvSpPr>
        <p:spPr>
          <a:xfrm>
            <a:off x="4429272" y="1757600"/>
            <a:ext cx="2251169" cy="1493600"/>
          </a:xfrm>
          <a:prstGeom prst="rect">
            <a:avLst/>
          </a:prstGeom>
        </p:spPr>
        <p:txBody>
          <a:bodyPr/>
          <a:lstStyle/>
          <a:p>
            <a:r>
              <a:rPr lang="en-US" dirty="0"/>
              <a:t>Drag photo or click icon to add picture</a:t>
            </a:r>
          </a:p>
        </p:txBody>
      </p:sp>
      <p:sp>
        <p:nvSpPr>
          <p:cNvPr id="29" name="Picture Placeholder 2"/>
          <p:cNvSpPr>
            <a:spLocks noGrp="1"/>
          </p:cNvSpPr>
          <p:nvPr>
            <p:ph type="pic" sz="quarter" idx="16" hasCustomPrompt="1"/>
          </p:nvPr>
        </p:nvSpPr>
        <p:spPr>
          <a:xfrm>
            <a:off x="580032" y="3932118"/>
            <a:ext cx="3698241" cy="1467050"/>
          </a:xfrm>
          <a:prstGeom prst="rect">
            <a:avLst/>
          </a:prstGeom>
        </p:spPr>
        <p:txBody>
          <a:bodyPr/>
          <a:lstStyle/>
          <a:p>
            <a:r>
              <a:rPr lang="en-US" dirty="0"/>
              <a:t>Drag photo or click icon to add picture</a:t>
            </a:r>
          </a:p>
        </p:txBody>
      </p:sp>
      <p:sp>
        <p:nvSpPr>
          <p:cNvPr id="30" name="Picture Placeholder 2"/>
          <p:cNvSpPr>
            <a:spLocks noGrp="1"/>
          </p:cNvSpPr>
          <p:nvPr>
            <p:ph type="pic" sz="quarter" idx="17" hasCustomPrompt="1"/>
          </p:nvPr>
        </p:nvSpPr>
        <p:spPr>
          <a:xfrm>
            <a:off x="4429271" y="3413483"/>
            <a:ext cx="2615865" cy="1733505"/>
          </a:xfrm>
          <a:prstGeom prst="rect">
            <a:avLst/>
          </a:prstGeom>
        </p:spPr>
        <p:txBody>
          <a:bodyPr/>
          <a:lstStyle/>
          <a:p>
            <a:r>
              <a:rPr lang="en-US" dirty="0"/>
              <a:t>Drag photo or click icon to add picture</a:t>
            </a:r>
          </a:p>
        </p:txBody>
      </p:sp>
      <p:pic>
        <p:nvPicPr>
          <p:cNvPr id="36" name="pasted-image.pdf" descr="pasted-image.pdf">
            <a:extLst>
              <a:ext uri="{FF2B5EF4-FFF2-40B4-BE49-F238E27FC236}">
                <a16:creationId xmlns:a16="http://schemas.microsoft.com/office/drawing/2014/main" id="{6198B53F-E39C-7D4A-9D58-2B94114E35F2}"/>
              </a:ext>
            </a:extLst>
          </p:cNvPr>
          <p:cNvPicPr>
            <a:picLocks noChangeAspect="1"/>
          </p:cNvPicPr>
          <p:nvPr userDrawn="1"/>
        </p:nvPicPr>
        <p:blipFill>
          <a:blip r:embed="rId2"/>
          <a:stretch>
            <a:fillRect/>
          </a:stretch>
        </p:blipFill>
        <p:spPr>
          <a:xfrm>
            <a:off x="711181" y="1320800"/>
            <a:ext cx="231813" cy="231814"/>
          </a:xfrm>
          <a:prstGeom prst="rect">
            <a:avLst/>
          </a:prstGeom>
          <a:ln w="12700">
            <a:miter lim="400000"/>
          </a:ln>
        </p:spPr>
      </p:pic>
      <p:pic>
        <p:nvPicPr>
          <p:cNvPr id="37" name="pasted-image.pdf" descr="pasted-image.pdf">
            <a:extLst>
              <a:ext uri="{FF2B5EF4-FFF2-40B4-BE49-F238E27FC236}">
                <a16:creationId xmlns:a16="http://schemas.microsoft.com/office/drawing/2014/main" id="{EB0185E2-FC26-4B48-A5B3-06DC6120615A}"/>
              </a:ext>
            </a:extLst>
          </p:cNvPr>
          <p:cNvPicPr>
            <a:picLocks noChangeAspect="1"/>
          </p:cNvPicPr>
          <p:nvPr userDrawn="1"/>
        </p:nvPicPr>
        <p:blipFill>
          <a:blip r:embed="rId2"/>
          <a:stretch>
            <a:fillRect/>
          </a:stretch>
        </p:blipFill>
        <p:spPr>
          <a:xfrm rot="10800000">
            <a:off x="7045138" y="5146988"/>
            <a:ext cx="225682" cy="225681"/>
          </a:xfrm>
          <a:prstGeom prst="rect">
            <a:avLst/>
          </a:prstGeom>
          <a:ln w="12700">
            <a:miter lim="400000"/>
          </a:ln>
        </p:spPr>
      </p:pic>
      <p:sp>
        <p:nvSpPr>
          <p:cNvPr id="11" name="Straight Connector 57">
            <a:extLst>
              <a:ext uri="{FF2B5EF4-FFF2-40B4-BE49-F238E27FC236}">
                <a16:creationId xmlns:a16="http://schemas.microsoft.com/office/drawing/2014/main" id="{419E8387-DE66-4B4B-B62A-5C82B3D8603C}"/>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endParaRPr/>
          </a:p>
        </p:txBody>
      </p:sp>
      <p:pic>
        <p:nvPicPr>
          <p:cNvPr id="12" name="VT-grid-02.png" descr="VT-grid-02.png">
            <a:extLst>
              <a:ext uri="{FF2B5EF4-FFF2-40B4-BE49-F238E27FC236}">
                <a16:creationId xmlns:a16="http://schemas.microsoft.com/office/drawing/2014/main" id="{539626D6-3F56-624E-B274-EBF833237291}"/>
              </a:ext>
            </a:extLst>
          </p:cNvPr>
          <p:cNvPicPr>
            <a:picLocks noChangeAspect="1"/>
          </p:cNvPicPr>
          <p:nvPr userDrawn="1"/>
        </p:nvPicPr>
        <p:blipFill>
          <a:blip r:embed="rId3"/>
          <a:stretch>
            <a:fillRect/>
          </a:stretch>
        </p:blipFill>
        <p:spPr>
          <a:xfrm>
            <a:off x="4278273" y="6174021"/>
            <a:ext cx="10600807" cy="6858001"/>
          </a:xfrm>
          <a:prstGeom prst="rect">
            <a:avLst/>
          </a:prstGeom>
          <a:ln w="12700">
            <a:miter lim="400000"/>
          </a:ln>
        </p:spPr>
      </p:pic>
    </p:spTree>
    <p:extLst>
      <p:ext uri="{BB962C8B-B14F-4D97-AF65-F5344CB8AC3E}">
        <p14:creationId xmlns:p14="http://schemas.microsoft.com/office/powerpoint/2010/main" val="239572570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ght side text + 1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a16="http://schemas.microsoft.com/office/drawing/2014/main" id="{88D62473-E314-3D4A-AAC3-507E8C13C1C5}"/>
              </a:ext>
            </a:extLst>
          </p:cNvPr>
          <p:cNvPicPr>
            <a:picLocks noChangeAspect="1"/>
          </p:cNvPicPr>
          <p:nvPr userDrawn="1"/>
        </p:nvPicPr>
        <p:blipFill>
          <a:blip r:embed="rId2"/>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a16="http://schemas.microsoft.com/office/drawing/2014/main" id="{8F884F0C-6201-D041-8C2F-7BB818A90246}"/>
              </a:ext>
            </a:extLst>
          </p:cNvPr>
          <p:cNvPicPr>
            <a:picLocks noChangeAspect="1"/>
          </p:cNvPicPr>
          <p:nvPr userDrawn="1"/>
        </p:nvPicPr>
        <p:blipFill>
          <a:blip r:embed="rId2"/>
          <a:stretch>
            <a:fillRect/>
          </a:stretch>
        </p:blipFill>
        <p:spPr>
          <a:xfrm rot="10800000">
            <a:off x="6837680" y="5303520"/>
            <a:ext cx="248048" cy="248047"/>
          </a:xfrm>
          <a:prstGeom prst="rect">
            <a:avLst/>
          </a:prstGeom>
          <a:ln w="12700">
            <a:miter lim="400000"/>
          </a:ln>
        </p:spPr>
      </p:pic>
    </p:spTree>
    <p:extLst>
      <p:ext uri="{BB962C8B-B14F-4D97-AF65-F5344CB8AC3E}">
        <p14:creationId xmlns:p14="http://schemas.microsoft.com/office/powerpoint/2010/main" val="31306709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right side text + 1 picture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3" name="Picture Placeholder 2"/>
          <p:cNvSpPr>
            <a:spLocks noGrp="1"/>
          </p:cNvSpPr>
          <p:nvPr>
            <p:ph type="pic" sz="quarter" idx="14" hasCustomPrompt="1"/>
          </p:nvPr>
        </p:nvSpPr>
        <p:spPr>
          <a:xfrm>
            <a:off x="951627" y="1373266"/>
            <a:ext cx="5886052" cy="3930253"/>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pic>
        <p:nvPicPr>
          <p:cNvPr id="24" name="pasted-image.pdf" descr="pasted-image.pdf">
            <a:extLst>
              <a:ext uri="{FF2B5EF4-FFF2-40B4-BE49-F238E27FC236}">
                <a16:creationId xmlns:a16="http://schemas.microsoft.com/office/drawing/2014/main" id="{88D62473-E314-3D4A-AAC3-507E8C13C1C5}"/>
              </a:ext>
            </a:extLst>
          </p:cNvPr>
          <p:cNvPicPr>
            <a:picLocks noChangeAspect="1"/>
          </p:cNvPicPr>
          <p:nvPr userDrawn="1"/>
        </p:nvPicPr>
        <p:blipFill>
          <a:blip r:embed="rId2"/>
          <a:stretch>
            <a:fillRect/>
          </a:stretch>
        </p:blipFill>
        <p:spPr>
          <a:xfrm>
            <a:off x="703580" y="1125219"/>
            <a:ext cx="248047" cy="248048"/>
          </a:xfrm>
          <a:prstGeom prst="rect">
            <a:avLst/>
          </a:prstGeom>
          <a:ln w="12700">
            <a:miter lim="400000"/>
          </a:ln>
        </p:spPr>
      </p:pic>
      <p:pic>
        <p:nvPicPr>
          <p:cNvPr id="25" name="pasted-image.pdf" descr="pasted-image.pdf">
            <a:extLst>
              <a:ext uri="{FF2B5EF4-FFF2-40B4-BE49-F238E27FC236}">
                <a16:creationId xmlns:a16="http://schemas.microsoft.com/office/drawing/2014/main" id="{8F884F0C-6201-D041-8C2F-7BB818A90246}"/>
              </a:ext>
            </a:extLst>
          </p:cNvPr>
          <p:cNvPicPr>
            <a:picLocks noChangeAspect="1"/>
          </p:cNvPicPr>
          <p:nvPr userDrawn="1"/>
        </p:nvPicPr>
        <p:blipFill>
          <a:blip r:embed="rId2"/>
          <a:stretch>
            <a:fillRect/>
          </a:stretch>
        </p:blipFill>
        <p:spPr>
          <a:xfrm rot="10800000">
            <a:off x="6837680" y="5303520"/>
            <a:ext cx="248048" cy="248047"/>
          </a:xfrm>
          <a:prstGeom prst="rect">
            <a:avLst/>
          </a:prstGeom>
          <a:ln w="12700">
            <a:miter lim="400000"/>
          </a:ln>
        </p:spPr>
      </p:pic>
      <p:pic>
        <p:nvPicPr>
          <p:cNvPr id="7" name="VT-grid-02.png" descr="VT-grid-02.png">
            <a:extLst>
              <a:ext uri="{FF2B5EF4-FFF2-40B4-BE49-F238E27FC236}">
                <a16:creationId xmlns:a16="http://schemas.microsoft.com/office/drawing/2014/main" id="{71263E00-C9C0-0F41-937F-9C61A992323A}"/>
              </a:ext>
            </a:extLst>
          </p:cNvPr>
          <p:cNvPicPr>
            <a:picLocks noChangeAspect="1"/>
          </p:cNvPicPr>
          <p:nvPr userDrawn="1"/>
        </p:nvPicPr>
        <p:blipFill>
          <a:blip r:embed="rId3"/>
          <a:stretch>
            <a:fillRect/>
          </a:stretch>
        </p:blipFill>
        <p:spPr>
          <a:xfrm>
            <a:off x="4278273" y="6174021"/>
            <a:ext cx="10600807" cy="6858001"/>
          </a:xfrm>
          <a:prstGeom prst="rect">
            <a:avLst/>
          </a:prstGeom>
          <a:ln w="12700">
            <a:miter lim="400000"/>
          </a:ln>
        </p:spPr>
      </p:pic>
      <p:sp>
        <p:nvSpPr>
          <p:cNvPr id="8" name="Straight Connector 57">
            <a:extLst>
              <a:ext uri="{FF2B5EF4-FFF2-40B4-BE49-F238E27FC236}">
                <a16:creationId xmlns:a16="http://schemas.microsoft.com/office/drawing/2014/main" id="{C2DD5C99-46BF-FF4E-AD01-0BEF5D2FDB3D}"/>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endParaRPr/>
          </a:p>
        </p:txBody>
      </p:sp>
    </p:spTree>
    <p:extLst>
      <p:ext uri="{BB962C8B-B14F-4D97-AF65-F5344CB8AC3E}">
        <p14:creationId xmlns:p14="http://schemas.microsoft.com/office/powerpoint/2010/main" val="405309147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pictur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pic>
        <p:nvPicPr>
          <p:cNvPr id="36" name="pasted-image.pdf" descr="pasted-image.pdf">
            <a:extLst>
              <a:ext uri="{FF2B5EF4-FFF2-40B4-BE49-F238E27FC236}">
                <a16:creationId xmlns:a16="http://schemas.microsoft.com/office/drawing/2014/main" id="{6198B53F-E39C-7D4A-9D58-2B94114E35F2}"/>
              </a:ext>
            </a:extLst>
          </p:cNvPr>
          <p:cNvPicPr>
            <a:picLocks noChangeAspect="1"/>
          </p:cNvPicPr>
          <p:nvPr userDrawn="1"/>
        </p:nvPicPr>
        <p:blipFill>
          <a:blip r:embed="rId2"/>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a16="http://schemas.microsoft.com/office/drawing/2014/main" id="{EB0185E2-FC26-4B48-A5B3-06DC6120615A}"/>
              </a:ext>
            </a:extLst>
          </p:cNvPr>
          <p:cNvPicPr>
            <a:picLocks noChangeAspect="1"/>
          </p:cNvPicPr>
          <p:nvPr userDrawn="1"/>
        </p:nvPicPr>
        <p:blipFill>
          <a:blip r:embed="rId2"/>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a16="http://schemas.microsoft.com/office/drawing/2014/main" id="{B6E81D59-C646-7449-9F9A-CE2A982FA5D9}"/>
              </a:ext>
            </a:extLst>
          </p:cNvPr>
          <p:cNvSpPr>
            <a:spLocks noGrp="1"/>
          </p:cNvSpPr>
          <p:nvPr>
            <p:ph type="pic" sz="quarter" idx="14" hasCustomPrompt="1"/>
          </p:nvPr>
        </p:nvSpPr>
        <p:spPr>
          <a:xfrm>
            <a:off x="689013" y="689014"/>
            <a:ext cx="10835712"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endParaRPr/>
          </a:p>
        </p:txBody>
      </p:sp>
    </p:spTree>
    <p:extLst>
      <p:ext uri="{BB962C8B-B14F-4D97-AF65-F5344CB8AC3E}">
        <p14:creationId xmlns:p14="http://schemas.microsoft.com/office/powerpoint/2010/main" val="41082843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collage">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6"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sp>
        <p:nvSpPr>
          <p:cNvPr id="27" name="TextBox 26"/>
          <p:cNvSpPr txBox="1"/>
          <p:nvPr userDrawn="1"/>
        </p:nvSpPr>
        <p:spPr>
          <a:xfrm>
            <a:off x="-990600" y="1718733"/>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chemeClr val="accent1"/>
              </a:solidFill>
              <a:effectLst/>
              <a:uFillTx/>
              <a:latin typeface="+mj-lt"/>
              <a:ea typeface="+mj-ea"/>
              <a:cs typeface="+mj-cs"/>
              <a:sym typeface="Calibri"/>
            </a:endParaRPr>
          </a:p>
        </p:txBody>
      </p:sp>
      <p:pic>
        <p:nvPicPr>
          <p:cNvPr id="36" name="pasted-image.pdf" descr="pasted-image.pdf">
            <a:extLst>
              <a:ext uri="{FF2B5EF4-FFF2-40B4-BE49-F238E27FC236}">
                <a16:creationId xmlns:a16="http://schemas.microsoft.com/office/drawing/2014/main" id="{6198B53F-E39C-7D4A-9D58-2B94114E35F2}"/>
              </a:ext>
            </a:extLst>
          </p:cNvPr>
          <p:cNvPicPr>
            <a:picLocks noChangeAspect="1"/>
          </p:cNvPicPr>
          <p:nvPr userDrawn="1"/>
        </p:nvPicPr>
        <p:blipFill>
          <a:blip r:embed="rId2"/>
          <a:stretch>
            <a:fillRect/>
          </a:stretch>
        </p:blipFill>
        <p:spPr>
          <a:xfrm>
            <a:off x="457200" y="457200"/>
            <a:ext cx="231813" cy="231814"/>
          </a:xfrm>
          <a:prstGeom prst="rect">
            <a:avLst/>
          </a:prstGeom>
          <a:ln w="12700">
            <a:miter lim="400000"/>
          </a:ln>
        </p:spPr>
      </p:pic>
      <p:pic>
        <p:nvPicPr>
          <p:cNvPr id="37" name="pasted-image.pdf" descr="pasted-image.pdf">
            <a:extLst>
              <a:ext uri="{FF2B5EF4-FFF2-40B4-BE49-F238E27FC236}">
                <a16:creationId xmlns:a16="http://schemas.microsoft.com/office/drawing/2014/main" id="{EB0185E2-FC26-4B48-A5B3-06DC6120615A}"/>
              </a:ext>
            </a:extLst>
          </p:cNvPr>
          <p:cNvPicPr>
            <a:picLocks noChangeAspect="1"/>
          </p:cNvPicPr>
          <p:nvPr userDrawn="1"/>
        </p:nvPicPr>
        <p:blipFill>
          <a:blip r:embed="rId2"/>
          <a:stretch>
            <a:fillRect/>
          </a:stretch>
        </p:blipFill>
        <p:spPr>
          <a:xfrm rot="10800000">
            <a:off x="11524725" y="6175119"/>
            <a:ext cx="225682" cy="225681"/>
          </a:xfrm>
          <a:prstGeom prst="rect">
            <a:avLst/>
          </a:prstGeom>
          <a:ln w="12700">
            <a:miter lim="400000"/>
          </a:ln>
        </p:spPr>
      </p:pic>
      <p:sp>
        <p:nvSpPr>
          <p:cNvPr id="14" name="Picture Placeholder 2">
            <a:extLst>
              <a:ext uri="{FF2B5EF4-FFF2-40B4-BE49-F238E27FC236}">
                <a16:creationId xmlns:a16="http://schemas.microsoft.com/office/drawing/2014/main" id="{B6E81D59-C646-7449-9F9A-CE2A982FA5D9}"/>
              </a:ext>
            </a:extLst>
          </p:cNvPr>
          <p:cNvSpPr>
            <a:spLocks noGrp="1"/>
          </p:cNvSpPr>
          <p:nvPr>
            <p:ph type="pic" sz="quarter" idx="14" hasCustomPrompt="1"/>
          </p:nvPr>
        </p:nvSpPr>
        <p:spPr>
          <a:xfrm>
            <a:off x="689013" y="689014"/>
            <a:ext cx="3224081" cy="548610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9" name="Straight Connector 57">
            <a:extLst>
              <a:ext uri="{FF2B5EF4-FFF2-40B4-BE49-F238E27FC236}">
                <a16:creationId xmlns:a16="http://schemas.microsoft.com/office/drawing/2014/main" id="{18FA56FC-DF04-F54B-BAC9-D40AA10219F8}"/>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endParaRPr/>
          </a:p>
        </p:txBody>
      </p:sp>
      <p:sp>
        <p:nvSpPr>
          <p:cNvPr id="9" name="Picture Placeholder 2">
            <a:extLst>
              <a:ext uri="{FF2B5EF4-FFF2-40B4-BE49-F238E27FC236}">
                <a16:creationId xmlns:a16="http://schemas.microsoft.com/office/drawing/2014/main" id="{B6DA1D3B-17F6-9E4B-8316-E23BD203FE1A}"/>
              </a:ext>
            </a:extLst>
          </p:cNvPr>
          <p:cNvSpPr>
            <a:spLocks noGrp="1"/>
          </p:cNvSpPr>
          <p:nvPr>
            <p:ph type="pic" sz="quarter" idx="15" hasCustomPrompt="1"/>
          </p:nvPr>
        </p:nvSpPr>
        <p:spPr>
          <a:xfrm>
            <a:off x="8300644" y="2816614"/>
            <a:ext cx="3224081" cy="335543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0" name="Picture Placeholder 2">
            <a:extLst>
              <a:ext uri="{FF2B5EF4-FFF2-40B4-BE49-F238E27FC236}">
                <a16:creationId xmlns:a16="http://schemas.microsoft.com/office/drawing/2014/main" id="{A66610C5-92B3-BC4F-9CA1-DE4AEFE9717F}"/>
              </a:ext>
            </a:extLst>
          </p:cNvPr>
          <p:cNvSpPr>
            <a:spLocks noGrp="1"/>
          </p:cNvSpPr>
          <p:nvPr>
            <p:ph type="pic" sz="quarter" idx="16" hasCustomPrompt="1"/>
          </p:nvPr>
        </p:nvSpPr>
        <p:spPr>
          <a:xfrm>
            <a:off x="8300643" y="689456"/>
            <a:ext cx="3224081" cy="189237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Picture Placeholder 2">
            <a:extLst>
              <a:ext uri="{FF2B5EF4-FFF2-40B4-BE49-F238E27FC236}">
                <a16:creationId xmlns:a16="http://schemas.microsoft.com/office/drawing/2014/main" id="{0CC2FA0C-3336-BE45-A6A7-C9C319078FF1}"/>
              </a:ext>
            </a:extLst>
          </p:cNvPr>
          <p:cNvSpPr>
            <a:spLocks noGrp="1"/>
          </p:cNvSpPr>
          <p:nvPr>
            <p:ph type="pic" sz="quarter" idx="17" hasCustomPrompt="1"/>
          </p:nvPr>
        </p:nvSpPr>
        <p:spPr>
          <a:xfrm>
            <a:off x="4144907" y="692670"/>
            <a:ext cx="3923328" cy="3341448"/>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2" name="Picture Placeholder 2">
            <a:extLst>
              <a:ext uri="{FF2B5EF4-FFF2-40B4-BE49-F238E27FC236}">
                <a16:creationId xmlns:a16="http://schemas.microsoft.com/office/drawing/2014/main" id="{911EDC93-FB4D-8A40-B79D-642286325BB0}"/>
              </a:ext>
            </a:extLst>
          </p:cNvPr>
          <p:cNvSpPr>
            <a:spLocks noGrp="1"/>
          </p:cNvSpPr>
          <p:nvPr>
            <p:ph type="pic" sz="quarter" idx="18" hasCustomPrompt="1"/>
          </p:nvPr>
        </p:nvSpPr>
        <p:spPr>
          <a:xfrm>
            <a:off x="4144907" y="4321846"/>
            <a:ext cx="3923328" cy="185020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Tree>
    <p:extLst>
      <p:ext uri="{BB962C8B-B14F-4D97-AF65-F5344CB8AC3E}">
        <p14:creationId xmlns:p14="http://schemas.microsoft.com/office/powerpoint/2010/main" val="215314223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7CB0-5DD1-4B37-8569-C52939F0C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2AB7F-BDE7-4152-A93F-F0D5BF6791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2446F-E1F9-49A5-A62A-8543AF005283}"/>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7F2130BF-7252-4991-A933-A917E1039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CA319-B015-4561-88BB-05E0BFEEBA48}"/>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652304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tem circle pictures">
    <p:bg>
      <p:bgPr>
        <a:solidFill>
          <a:srgbClr val="FFFFFF"/>
        </a:solidFill>
        <a:effectLst/>
      </p:bgPr>
    </p:bg>
    <p:spTree>
      <p:nvGrpSpPr>
        <p:cNvPr id="1" name=""/>
        <p:cNvGrpSpPr/>
        <p:nvPr/>
      </p:nvGrpSpPr>
      <p:grpSpPr>
        <a:xfrm>
          <a:off x="0" y="0"/>
          <a:ext cx="0" cy="0"/>
          <a:chOff x="0" y="0"/>
          <a:chExt cx="0" cy="0"/>
        </a:xfrm>
      </p:grpSpPr>
      <p:sp>
        <p:nvSpPr>
          <p:cNvPr id="8" name="Oval 26"/>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9" name="Line"/>
          <p:cNvSpPr/>
          <p:nvPr userDrawn="1"/>
        </p:nvSpPr>
        <p:spPr>
          <a:xfrm>
            <a:off x="2999630" y="2757878"/>
            <a:ext cx="1426009" cy="100279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endParaRPr b="0" i="0" dirty="0">
              <a:latin typeface="Acherus Grotesque Light" panose="02000505000000020004" pitchFamily="2" charset="77"/>
            </a:endParaRPr>
          </a:p>
        </p:txBody>
      </p:sp>
      <p:sp>
        <p:nvSpPr>
          <p:cNvPr id="10" name="Oval 26"/>
          <p:cNvSpPr/>
          <p:nvPr userDrawn="1"/>
        </p:nvSpPr>
        <p:spPr>
          <a:xfrm>
            <a:off x="4290368" y="3043787"/>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13" name="Line"/>
          <p:cNvSpPr/>
          <p:nvPr userDrawn="1"/>
        </p:nvSpPr>
        <p:spPr>
          <a:xfrm flipV="1">
            <a:off x="6678079" y="3166654"/>
            <a:ext cx="1707422" cy="604521"/>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lIns="45719" rIns="45719"/>
          <a:lstStyle/>
          <a:p>
            <a:endParaRPr b="0" i="0" dirty="0">
              <a:latin typeface="Acherus Grotesque Light" panose="02000505000000020004" pitchFamily="2" charset="77"/>
            </a:endParaRPr>
          </a:p>
        </p:txBody>
      </p:sp>
      <p:sp>
        <p:nvSpPr>
          <p:cNvPr id="15" name="Oval 26"/>
          <p:cNvSpPr/>
          <p:nvPr userDrawn="1"/>
        </p:nvSpPr>
        <p:spPr>
          <a:xfrm>
            <a:off x="8303568" y="1524469"/>
            <a:ext cx="2469644" cy="2469645"/>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36" name="Picture Placeholder 35"/>
          <p:cNvSpPr>
            <a:spLocks noGrp="1"/>
          </p:cNvSpPr>
          <p:nvPr>
            <p:ph type="pic" sz="quarter" idx="10" hasCustomPrompt="1"/>
          </p:nvPr>
        </p:nvSpPr>
        <p:spPr>
          <a:xfrm>
            <a:off x="800790" y="916807"/>
            <a:ext cx="2286000" cy="2286000"/>
          </a:xfrm>
          <a:prstGeom prst="ellipse">
            <a:avLst/>
          </a:prstGeom>
        </p:spPr>
        <p:txBody>
          <a:bodyPr/>
          <a:lstStyle/>
          <a:p>
            <a:r>
              <a:rPr lang="en-US" dirty="0"/>
              <a:t>Drag photo or click icon to add picture</a:t>
            </a:r>
          </a:p>
        </p:txBody>
      </p:sp>
      <p:sp>
        <p:nvSpPr>
          <p:cNvPr id="37" name="Picture Placeholder 35"/>
          <p:cNvSpPr>
            <a:spLocks noGrp="1"/>
          </p:cNvSpPr>
          <p:nvPr>
            <p:ph type="pic" sz="quarter" idx="11" hasCustomPrompt="1"/>
          </p:nvPr>
        </p:nvSpPr>
        <p:spPr>
          <a:xfrm>
            <a:off x="4382190" y="3135609"/>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38" name="Picture Placeholder 35"/>
          <p:cNvSpPr>
            <a:spLocks noGrp="1"/>
          </p:cNvSpPr>
          <p:nvPr>
            <p:ph type="pic" sz="quarter" idx="12" hasCustomPrompt="1"/>
          </p:nvPr>
        </p:nvSpPr>
        <p:spPr>
          <a:xfrm>
            <a:off x="8395390" y="1616291"/>
            <a:ext cx="2286000" cy="2286000"/>
          </a:xfrm>
          <a:prstGeom prst="ellipse">
            <a:avLst/>
          </a:prstGeom>
        </p:spPr>
        <p:txBody>
          <a:bodyPr/>
          <a:lstStyle>
            <a:lvl1pPr marL="228600" marR="0" indent="-228600" algn="l" defTabSz="914400" rtl="0" eaLnBrk="1" fontAlgn="auto" latinLnBrk="0" hangingPunct="1">
              <a:lnSpc>
                <a:spcPct val="90000"/>
              </a:lnSpc>
              <a:spcBef>
                <a:spcPts val="1000"/>
              </a:spcBef>
              <a:spcAft>
                <a:spcPts val="0"/>
              </a:spcAft>
              <a:buClrTx/>
              <a:buSzPct val="100000"/>
              <a:buFont typeface="Arial"/>
              <a:buChar char="•"/>
              <a:tabLst/>
              <a:defRPr/>
            </a:lvl1pPr>
          </a:lstStyle>
          <a:p>
            <a:r>
              <a:rPr lang="en-US" dirty="0"/>
              <a:t>Drag photo or click icon to add picture</a:t>
            </a:r>
          </a:p>
          <a:p>
            <a:endParaRPr lang="en-US" dirty="0"/>
          </a:p>
        </p:txBody>
      </p:sp>
      <p:sp>
        <p:nvSpPr>
          <p:cNvPr id="11" name="Straight Connector 57">
            <a:extLst>
              <a:ext uri="{FF2B5EF4-FFF2-40B4-BE49-F238E27FC236}">
                <a16:creationId xmlns:a16="http://schemas.microsoft.com/office/drawing/2014/main" id="{1A9E0C80-6FB1-F54E-A680-4DDAC9A74543}"/>
              </a:ext>
            </a:extLst>
          </p:cNvPr>
          <p:cNvSpPr/>
          <p:nvPr userDrawn="1"/>
        </p:nvSpPr>
        <p:spPr>
          <a:xfrm>
            <a:off x="2738906" y="454676"/>
            <a:ext cx="11989848" cy="1"/>
          </a:xfrm>
          <a:prstGeom prst="line">
            <a:avLst/>
          </a:prstGeom>
          <a:ln>
            <a:solidFill>
              <a:schemeClr val="bg2"/>
            </a:solidFill>
            <a:prstDash val="dash"/>
            <a:miter/>
          </a:ln>
        </p:spPr>
        <p:txBody>
          <a:bodyPr lIns="45719" rIns="45719"/>
          <a:lstStyle/>
          <a:p>
            <a:endParaRPr/>
          </a:p>
        </p:txBody>
      </p:sp>
    </p:spTree>
    <p:extLst>
      <p:ext uri="{BB962C8B-B14F-4D97-AF65-F5344CB8AC3E}">
        <p14:creationId xmlns:p14="http://schemas.microsoft.com/office/powerpoint/2010/main" val="4969233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o page">
    <p:bg>
      <p:bgPr>
        <a:solidFill>
          <a:srgbClr val="FFFFFF"/>
        </a:solidFill>
        <a:effectLst/>
      </p:bgPr>
    </p:bg>
    <p:spTree>
      <p:nvGrpSpPr>
        <p:cNvPr id="1" name=""/>
        <p:cNvGrpSpPr/>
        <p:nvPr/>
      </p:nvGrpSpPr>
      <p:grpSpPr>
        <a:xfrm>
          <a:off x="0" y="0"/>
          <a:ext cx="0" cy="0"/>
          <a:chOff x="0" y="0"/>
          <a:chExt cx="0" cy="0"/>
        </a:xfrm>
      </p:grpSpPr>
      <p:sp>
        <p:nvSpPr>
          <p:cNvPr id="34" name="Title 1"/>
          <p:cNvSpPr/>
          <p:nvPr userDrawn="1"/>
        </p:nvSpPr>
        <p:spPr>
          <a:xfrm>
            <a:off x="9960867" y="6357146"/>
            <a:ext cx="249382" cy="41521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pPr algn="r">
              <a:lnSpc>
                <a:spcPct val="90000"/>
              </a:lnSpc>
              <a:defRPr sz="1400" spc="200">
                <a:solidFill>
                  <a:schemeClr val="accent3"/>
                </a:solidFill>
                <a:latin typeface="Acherus Grotesque"/>
                <a:ea typeface="Acherus Grotesque"/>
                <a:cs typeface="Acherus Grotesque"/>
                <a:sym typeface="Acherus Grotesque"/>
              </a:defRPr>
            </a:pPr>
            <a:endParaRPr sz="1200" dirty="0">
              <a:solidFill>
                <a:schemeClr val="accent1"/>
              </a:solidFill>
            </a:endParaRPr>
          </a:p>
        </p:txBody>
      </p:sp>
      <p:sp>
        <p:nvSpPr>
          <p:cNvPr id="10" name="Oval 26">
            <a:extLst>
              <a:ext uri="{FF2B5EF4-FFF2-40B4-BE49-F238E27FC236}">
                <a16:creationId xmlns:a16="http://schemas.microsoft.com/office/drawing/2014/main" id="{546E5CE3-7F26-E64D-88A4-D33A1C107FFA}"/>
              </a:ext>
            </a:extLst>
          </p:cNvPr>
          <p:cNvSpPr/>
          <p:nvPr userDrawn="1"/>
        </p:nvSpPr>
        <p:spPr>
          <a:xfrm>
            <a:off x="8600566" y="3667995"/>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11" name="Oval 26">
            <a:extLst>
              <a:ext uri="{FF2B5EF4-FFF2-40B4-BE49-F238E27FC236}">
                <a16:creationId xmlns:a16="http://schemas.microsoft.com/office/drawing/2014/main" id="{54E56228-FB9B-AC4F-8941-1700F9A2EF94}"/>
              </a:ext>
            </a:extLst>
          </p:cNvPr>
          <p:cNvSpPr/>
          <p:nvPr userDrawn="1"/>
        </p:nvSpPr>
        <p:spPr>
          <a:xfrm>
            <a:off x="708968" y="824985"/>
            <a:ext cx="2469644" cy="2469644"/>
          </a:xfrm>
          <a:prstGeom prst="ellipse">
            <a:avLst/>
          </a:prstGeom>
          <a:ln>
            <a:solidFill>
              <a:schemeClr val="accent2"/>
            </a:solidFill>
            <a:prstDash val="dash"/>
            <a:miter/>
          </a:ln>
        </p:spPr>
        <p:txBody>
          <a:bodyPr lIns="45719" rIns="45719" anchor="ctr"/>
          <a:lstStyle/>
          <a:p>
            <a:pPr algn="ctr">
              <a:defRPr>
                <a:solidFill>
                  <a:srgbClr val="A7A7A7"/>
                </a:solidFill>
              </a:defRPr>
            </a:pPr>
            <a:endParaRPr/>
          </a:p>
        </p:txBody>
      </p:sp>
      <p:sp>
        <p:nvSpPr>
          <p:cNvPr id="15" name="Picture Placeholder 35">
            <a:extLst>
              <a:ext uri="{FF2B5EF4-FFF2-40B4-BE49-F238E27FC236}">
                <a16:creationId xmlns:a16="http://schemas.microsoft.com/office/drawing/2014/main" id="{B0A46C66-C14E-1F4B-8E2C-445DF0752DC3}"/>
              </a:ext>
            </a:extLst>
          </p:cNvPr>
          <p:cNvSpPr>
            <a:spLocks noGrp="1"/>
          </p:cNvSpPr>
          <p:nvPr>
            <p:ph type="pic" sz="quarter" idx="12" hasCustomPrompt="1"/>
          </p:nvPr>
        </p:nvSpPr>
        <p:spPr>
          <a:xfrm>
            <a:off x="800790" y="916807"/>
            <a:ext cx="2286000" cy="2286000"/>
          </a:xfrm>
          <a:prstGeom prst="ellipse">
            <a:avLst/>
          </a:prstGeom>
        </p:spPr>
        <p:txBody>
          <a:bodyPr/>
          <a:lstStyle/>
          <a:p>
            <a:r>
              <a:rPr lang="en-US" dirty="0"/>
              <a:t>Drag photo or click icon to add picture</a:t>
            </a:r>
          </a:p>
        </p:txBody>
      </p:sp>
      <p:sp>
        <p:nvSpPr>
          <p:cNvPr id="16" name="Picture Placeholder 35">
            <a:extLst>
              <a:ext uri="{FF2B5EF4-FFF2-40B4-BE49-F238E27FC236}">
                <a16:creationId xmlns:a16="http://schemas.microsoft.com/office/drawing/2014/main" id="{D21A1575-E480-0842-9F69-BCAAAC33756C}"/>
              </a:ext>
            </a:extLst>
          </p:cNvPr>
          <p:cNvSpPr>
            <a:spLocks noGrp="1"/>
          </p:cNvSpPr>
          <p:nvPr>
            <p:ph type="pic" sz="quarter" idx="13" hasCustomPrompt="1"/>
          </p:nvPr>
        </p:nvSpPr>
        <p:spPr>
          <a:xfrm>
            <a:off x="8692005" y="3759817"/>
            <a:ext cx="2286000" cy="2286000"/>
          </a:xfrm>
          <a:prstGeom prst="ellipse">
            <a:avLst/>
          </a:prstGeom>
        </p:spPr>
        <p:txBody>
          <a:bodyPr/>
          <a:lstStyle/>
          <a:p>
            <a:r>
              <a:rPr lang="en-US" dirty="0"/>
              <a:t>Drag photo or click icon to add picture</a:t>
            </a:r>
          </a:p>
        </p:txBody>
      </p:sp>
    </p:spTree>
    <p:extLst>
      <p:ext uri="{BB962C8B-B14F-4D97-AF65-F5344CB8AC3E}">
        <p14:creationId xmlns:p14="http://schemas.microsoft.com/office/powerpoint/2010/main" val="196259286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background alt footer">
    <p:bg>
      <p:bgPr>
        <a:solidFill>
          <a:srgbClr val="FFFFFF"/>
        </a:solidFill>
        <a:effectLst/>
      </p:bgPr>
    </p:bg>
    <p:spTree>
      <p:nvGrpSpPr>
        <p:cNvPr id="1" name=""/>
        <p:cNvGrpSpPr/>
        <p:nvPr/>
      </p:nvGrpSpPr>
      <p:grpSpPr>
        <a:xfrm>
          <a:off x="0" y="0"/>
          <a:ext cx="0" cy="0"/>
          <a:chOff x="0" y="0"/>
          <a:chExt cx="0" cy="0"/>
        </a:xfrm>
      </p:grpSpPr>
      <p:sp>
        <p:nvSpPr>
          <p:cNvPr id="15" name="Picture Placeholder 5"/>
          <p:cNvSpPr>
            <a:spLocks noGrp="1"/>
          </p:cNvSpPr>
          <p:nvPr userDrawn="1"/>
        </p:nvSpPr>
        <p:spPr>
          <a:xfrm>
            <a:off x="-15607" y="-643262"/>
            <a:ext cx="12223214" cy="814452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endParaRPr lang="en-US"/>
          </a:p>
        </p:txBody>
      </p:sp>
      <p:pic>
        <p:nvPicPr>
          <p:cNvPr id="3" name="VT-grid-02.png" descr="VT-grid-02.png">
            <a:extLst>
              <a:ext uri="{FF2B5EF4-FFF2-40B4-BE49-F238E27FC236}">
                <a16:creationId xmlns:a16="http://schemas.microsoft.com/office/drawing/2014/main" id="{04173169-BE36-994B-9AE2-DFE098B8A3E7}"/>
              </a:ext>
            </a:extLst>
          </p:cNvPr>
          <p:cNvPicPr>
            <a:picLocks noChangeAspect="1"/>
          </p:cNvPicPr>
          <p:nvPr userDrawn="1"/>
        </p:nvPicPr>
        <p:blipFill>
          <a:blip r:embed="rId2"/>
          <a:stretch>
            <a:fillRect/>
          </a:stretch>
        </p:blipFill>
        <p:spPr>
          <a:xfrm>
            <a:off x="4278273" y="6174021"/>
            <a:ext cx="10600807" cy="6858001"/>
          </a:xfrm>
          <a:prstGeom prst="rect">
            <a:avLst/>
          </a:prstGeom>
          <a:ln w="12700">
            <a:miter lim="400000"/>
          </a:ln>
        </p:spPr>
      </p:pic>
    </p:spTree>
    <p:extLst>
      <p:ext uri="{BB962C8B-B14F-4D97-AF65-F5344CB8AC3E}">
        <p14:creationId xmlns:p14="http://schemas.microsoft.com/office/powerpoint/2010/main" val="33174979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5943600" cy="6858000"/>
          </a:xfrm>
          <a:prstGeom prst="rect">
            <a:avLst/>
          </a:prstGeom>
        </p:spPr>
        <p:txBody>
          <a:bodyPr/>
          <a:lstStyle/>
          <a:p>
            <a:r>
              <a:rPr lang="en-US" dirty="0"/>
              <a:t>Drag photo or click icon to add picture</a:t>
            </a:r>
          </a:p>
        </p:txBody>
      </p:sp>
    </p:spTree>
    <p:extLst>
      <p:ext uri="{BB962C8B-B14F-4D97-AF65-F5344CB8AC3E}">
        <p14:creationId xmlns:p14="http://schemas.microsoft.com/office/powerpoint/2010/main" val="50008058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side photo">
    <p:bg>
      <p:bgPr>
        <a:solidFill>
          <a:srgbClr val="FFFFFF"/>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248400" y="0"/>
            <a:ext cx="5943600" cy="6858000"/>
          </a:xfrm>
          <a:prstGeom prst="rect">
            <a:avLst/>
          </a:prstGeom>
        </p:spPr>
        <p:txBody>
          <a:bodyPr/>
          <a:lstStyle/>
          <a:p>
            <a:r>
              <a:rPr lang="en-US" dirty="0"/>
              <a:t>Drag photo or click icon to add picture</a:t>
            </a:r>
          </a:p>
        </p:txBody>
      </p:sp>
    </p:spTree>
    <p:extLst>
      <p:ext uri="{BB962C8B-B14F-4D97-AF65-F5344CB8AC3E}">
        <p14:creationId xmlns:p14="http://schemas.microsoft.com/office/powerpoint/2010/main" val="16544812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ray graphic empty background">
    <p:bg>
      <p:bgPr>
        <a:solidFill>
          <a:srgbClr val="FFFFFF"/>
        </a:solidFill>
        <a:effectLst/>
      </p:bgPr>
    </p:bg>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EAA94F98-BDB5-8745-8AB5-CC0D6B909B03}"/>
              </a:ext>
            </a:extLst>
          </p:cNvPr>
          <p:cNvSpPr/>
          <p:nvPr userDrawn="1"/>
        </p:nvSpPr>
        <p:spPr>
          <a:xfrm>
            <a:off x="0" y="0"/>
            <a:ext cx="5029200" cy="6858000"/>
          </a:xfrm>
          <a:prstGeom prst="rect">
            <a:avLst/>
          </a:prstGeom>
          <a:solidFill>
            <a:schemeClr val="accent3">
              <a:lumMod val="20000"/>
              <a:lumOff val="80000"/>
            </a:schemeClr>
          </a:solidFill>
          <a:ln w="12700">
            <a:miter lim="400000"/>
          </a:ln>
        </p:spPr>
        <p:txBody>
          <a:bodyPr lIns="45719" rIns="45719" anchor="ctr"/>
          <a:lstStyle/>
          <a:p>
            <a:pPr>
              <a:defRPr>
                <a:solidFill>
                  <a:schemeClr val="accent2"/>
                </a:solidFill>
              </a:defRPr>
            </a:pPr>
            <a:endParaRPr dirty="0">
              <a:solidFill>
                <a:schemeClr val="accent3">
                  <a:lumMod val="20000"/>
                  <a:lumOff val="80000"/>
                </a:schemeClr>
              </a:solidFill>
            </a:endParaRPr>
          </a:p>
        </p:txBody>
      </p:sp>
    </p:spTree>
    <p:extLst>
      <p:ext uri="{BB962C8B-B14F-4D97-AF65-F5344CB8AC3E}">
        <p14:creationId xmlns:p14="http://schemas.microsoft.com/office/powerpoint/2010/main" val="220319666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21787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72089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255264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870100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832C-6ACF-4EA7-9C41-E7F09BF8BF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F2DBB4-8AD8-47BD-84E5-A1761309C4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AEC5AB-D816-452B-905F-AC3E70643C64}"/>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BE581F64-C398-4D5F-89D9-65CE70FE7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D219E-6DD9-4EF7-AA43-6C1D535E032D}"/>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567939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atin typeface="+mn-lt"/>
                <a:ea typeface="+mn-ea"/>
                <a:cs typeface="+mn-cs"/>
                <a:sym typeface="Helvetica"/>
              </a:defRPr>
            </a:lvl1pPr>
            <a:lvl2pPr marL="0" indent="457200">
              <a:buSzTx/>
              <a:buFontTx/>
              <a:buNone/>
              <a:defRPr sz="2400" b="1">
                <a:latin typeface="+mn-lt"/>
                <a:ea typeface="+mn-ea"/>
                <a:cs typeface="+mn-cs"/>
                <a:sym typeface="Helvetica"/>
              </a:defRPr>
            </a:lvl2pPr>
            <a:lvl3pPr marL="0" indent="914400">
              <a:buSzTx/>
              <a:buFontTx/>
              <a:buNone/>
              <a:defRPr sz="2400" b="1">
                <a:latin typeface="+mn-lt"/>
                <a:ea typeface="+mn-ea"/>
                <a:cs typeface="+mn-cs"/>
                <a:sym typeface="Helvetica"/>
              </a:defRPr>
            </a:lvl3pPr>
            <a:lvl4pPr marL="0" indent="1371600">
              <a:buSzTx/>
              <a:buFontTx/>
              <a:buNone/>
              <a:defRPr sz="2400" b="1">
                <a:latin typeface="+mn-lt"/>
                <a:ea typeface="+mn-ea"/>
                <a:cs typeface="+mn-cs"/>
                <a:sym typeface="Helvetica"/>
              </a:defRPr>
            </a:lvl4pPr>
            <a:lvl5pPr marL="0" indent="1828800">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latin typeface="+mn-lt"/>
                <a:ea typeface="+mn-ea"/>
                <a:cs typeface="+mn-cs"/>
                <a:sym typeface="Helvetica"/>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99603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474497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616619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953429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062626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empty background">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252015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full photo background">
    <p:spTree>
      <p:nvGrpSpPr>
        <p:cNvPr id="1" name=""/>
        <p:cNvGrpSpPr/>
        <p:nvPr/>
      </p:nvGrpSpPr>
      <p:grpSpPr>
        <a:xfrm>
          <a:off x="0" y="0"/>
          <a:ext cx="0" cy="0"/>
          <a:chOff x="0" y="0"/>
          <a:chExt cx="0" cy="0"/>
        </a:xfrm>
      </p:grpSpPr>
      <p:sp>
        <p:nvSpPr>
          <p:cNvPr id="99" name="Picture Placeholder 2"/>
          <p:cNvSpPr>
            <a:spLocks noGrp="1"/>
          </p:cNvSpPr>
          <p:nvPr>
            <p:ph type="pic" idx="13"/>
          </p:nvPr>
        </p:nvSpPr>
        <p:spPr>
          <a:xfrm>
            <a:off x="0" y="0"/>
            <a:ext cx="12192000" cy="6858000"/>
          </a:xfrm>
          <a:prstGeom prst="rect">
            <a:avLst/>
          </a:prstGeom>
        </p:spPr>
        <p:txBody>
          <a:bodyPr lIns="91439" rIns="91439">
            <a:noAutofit/>
          </a:bodyPr>
          <a:lstStyle/>
          <a:p>
            <a:endParaRPr/>
          </a:p>
        </p:txBody>
      </p:sp>
      <p:sp>
        <p:nvSpPr>
          <p:cNvPr id="10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981150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right text w/ 4 photos">
    <p:spTree>
      <p:nvGrpSpPr>
        <p:cNvPr id="1" name=""/>
        <p:cNvGrpSpPr/>
        <p:nvPr/>
      </p:nvGrpSpPr>
      <p:grpSpPr>
        <a:xfrm>
          <a:off x="0" y="0"/>
          <a:ext cx="0" cy="0"/>
          <a:chOff x="0" y="0"/>
          <a:chExt cx="0" cy="0"/>
        </a:xfrm>
      </p:grpSpPr>
      <p:sp>
        <p:nvSpPr>
          <p:cNvPr id="107" name="Picture Placeholder 2"/>
          <p:cNvSpPr>
            <a:spLocks noGrp="1"/>
          </p:cNvSpPr>
          <p:nvPr>
            <p:ph type="pic" sz="quarter" idx="13"/>
          </p:nvPr>
        </p:nvSpPr>
        <p:spPr>
          <a:xfrm>
            <a:off x="942993" y="1552615"/>
            <a:ext cx="3335280" cy="2224129"/>
          </a:xfrm>
          <a:prstGeom prst="rect">
            <a:avLst/>
          </a:prstGeom>
        </p:spPr>
        <p:txBody>
          <a:bodyPr lIns="91439" rIns="91439">
            <a:noAutofit/>
          </a:bodyPr>
          <a:lstStyle/>
          <a:p>
            <a:endParaRPr/>
          </a:p>
        </p:txBody>
      </p:sp>
      <p:sp>
        <p:nvSpPr>
          <p:cNvPr id="108" name="Picture Placeholder 2"/>
          <p:cNvSpPr>
            <a:spLocks noGrp="1"/>
          </p:cNvSpPr>
          <p:nvPr>
            <p:ph type="pic" sz="quarter" idx="14"/>
          </p:nvPr>
        </p:nvSpPr>
        <p:spPr>
          <a:xfrm>
            <a:off x="4429271" y="1757600"/>
            <a:ext cx="2251170" cy="1493601"/>
          </a:xfrm>
          <a:prstGeom prst="rect">
            <a:avLst/>
          </a:prstGeom>
        </p:spPr>
        <p:txBody>
          <a:bodyPr lIns="91439" rIns="91439">
            <a:noAutofit/>
          </a:bodyPr>
          <a:lstStyle/>
          <a:p>
            <a:endParaRPr/>
          </a:p>
        </p:txBody>
      </p:sp>
      <p:sp>
        <p:nvSpPr>
          <p:cNvPr id="109" name="Picture Placeholder 2"/>
          <p:cNvSpPr>
            <a:spLocks noGrp="1"/>
          </p:cNvSpPr>
          <p:nvPr>
            <p:ph type="pic" sz="quarter" idx="15"/>
          </p:nvPr>
        </p:nvSpPr>
        <p:spPr>
          <a:xfrm>
            <a:off x="580031" y="3932118"/>
            <a:ext cx="3698242" cy="1467051"/>
          </a:xfrm>
          <a:prstGeom prst="rect">
            <a:avLst/>
          </a:prstGeom>
        </p:spPr>
        <p:txBody>
          <a:bodyPr lIns="91439" rIns="91439">
            <a:noAutofit/>
          </a:bodyPr>
          <a:lstStyle/>
          <a:p>
            <a:endParaRPr/>
          </a:p>
        </p:txBody>
      </p:sp>
      <p:sp>
        <p:nvSpPr>
          <p:cNvPr id="110" name="Picture Placeholder 2"/>
          <p:cNvSpPr>
            <a:spLocks noGrp="1"/>
          </p:cNvSpPr>
          <p:nvPr>
            <p:ph type="pic" sz="quarter" idx="16"/>
          </p:nvPr>
        </p:nvSpPr>
        <p:spPr>
          <a:xfrm>
            <a:off x="4429271" y="3413483"/>
            <a:ext cx="2615866" cy="1733506"/>
          </a:xfrm>
          <a:prstGeom prst="rect">
            <a:avLst/>
          </a:prstGeom>
        </p:spPr>
        <p:txBody>
          <a:bodyPr lIns="91439" rIns="91439">
            <a:noAutofit/>
          </a:bodyPr>
          <a:lstStyle/>
          <a:p>
            <a:endParaRPr/>
          </a:p>
        </p:txBody>
      </p:sp>
      <p:pic>
        <p:nvPicPr>
          <p:cNvPr id="111" name="pasted-image.pdf" descr="pasted-image.pdf"/>
          <p:cNvPicPr>
            <a:picLocks noChangeAspect="1"/>
          </p:cNvPicPr>
          <p:nvPr/>
        </p:nvPicPr>
        <p:blipFill>
          <a:blip r:embed="rId2"/>
          <a:stretch>
            <a:fillRect/>
          </a:stretch>
        </p:blipFill>
        <p:spPr>
          <a:xfrm>
            <a:off x="711181" y="1320800"/>
            <a:ext cx="231814" cy="231814"/>
          </a:xfrm>
          <a:prstGeom prst="rect">
            <a:avLst/>
          </a:prstGeom>
          <a:ln w="12700">
            <a:miter lim="400000"/>
          </a:ln>
        </p:spPr>
      </p:pic>
      <p:pic>
        <p:nvPicPr>
          <p:cNvPr id="112" name="pasted-image.pdf" descr="pasted-image.pdf"/>
          <p:cNvPicPr>
            <a:picLocks noChangeAspect="1"/>
          </p:cNvPicPr>
          <p:nvPr/>
        </p:nvPicPr>
        <p:blipFill>
          <a:blip r:embed="rId2"/>
          <a:stretch>
            <a:fillRect/>
          </a:stretch>
        </p:blipFill>
        <p:spPr>
          <a:xfrm rot="10800000">
            <a:off x="7045138" y="5146988"/>
            <a:ext cx="225683" cy="225682"/>
          </a:xfrm>
          <a:prstGeom prst="rect">
            <a:avLst/>
          </a:prstGeom>
          <a:ln w="12700">
            <a:miter lim="400000"/>
          </a:ln>
        </p:spPr>
      </p:pic>
      <p:sp>
        <p:nvSpPr>
          <p:cNvPr id="11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930227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right text w/ 4 photos alt footer">
    <p:spTree>
      <p:nvGrpSpPr>
        <p:cNvPr id="1" name=""/>
        <p:cNvGrpSpPr/>
        <p:nvPr/>
      </p:nvGrpSpPr>
      <p:grpSpPr>
        <a:xfrm>
          <a:off x="0" y="0"/>
          <a:ext cx="0" cy="0"/>
          <a:chOff x="0" y="0"/>
          <a:chExt cx="0" cy="0"/>
        </a:xfrm>
      </p:grpSpPr>
      <p:sp>
        <p:nvSpPr>
          <p:cNvPr id="120" name="Picture Placeholder 2"/>
          <p:cNvSpPr>
            <a:spLocks noGrp="1"/>
          </p:cNvSpPr>
          <p:nvPr>
            <p:ph type="pic" sz="quarter" idx="13"/>
          </p:nvPr>
        </p:nvSpPr>
        <p:spPr>
          <a:xfrm>
            <a:off x="942993" y="1552615"/>
            <a:ext cx="3335280" cy="2224129"/>
          </a:xfrm>
          <a:prstGeom prst="rect">
            <a:avLst/>
          </a:prstGeom>
        </p:spPr>
        <p:txBody>
          <a:bodyPr lIns="91439" rIns="91439">
            <a:noAutofit/>
          </a:bodyPr>
          <a:lstStyle/>
          <a:p>
            <a:endParaRPr/>
          </a:p>
        </p:txBody>
      </p:sp>
      <p:sp>
        <p:nvSpPr>
          <p:cNvPr id="121" name="Picture Placeholder 2"/>
          <p:cNvSpPr>
            <a:spLocks noGrp="1"/>
          </p:cNvSpPr>
          <p:nvPr>
            <p:ph type="pic" sz="quarter" idx="14"/>
          </p:nvPr>
        </p:nvSpPr>
        <p:spPr>
          <a:xfrm>
            <a:off x="4429271" y="1757600"/>
            <a:ext cx="2251170" cy="1493601"/>
          </a:xfrm>
          <a:prstGeom prst="rect">
            <a:avLst/>
          </a:prstGeom>
        </p:spPr>
        <p:txBody>
          <a:bodyPr lIns="91439" rIns="91439">
            <a:noAutofit/>
          </a:bodyPr>
          <a:lstStyle/>
          <a:p>
            <a:endParaRPr/>
          </a:p>
        </p:txBody>
      </p:sp>
      <p:sp>
        <p:nvSpPr>
          <p:cNvPr id="122" name="Picture Placeholder 2"/>
          <p:cNvSpPr>
            <a:spLocks noGrp="1"/>
          </p:cNvSpPr>
          <p:nvPr>
            <p:ph type="pic" sz="quarter" idx="15"/>
          </p:nvPr>
        </p:nvSpPr>
        <p:spPr>
          <a:xfrm>
            <a:off x="580031" y="3932118"/>
            <a:ext cx="3698242" cy="1467051"/>
          </a:xfrm>
          <a:prstGeom prst="rect">
            <a:avLst/>
          </a:prstGeom>
        </p:spPr>
        <p:txBody>
          <a:bodyPr lIns="91439" rIns="91439">
            <a:noAutofit/>
          </a:bodyPr>
          <a:lstStyle/>
          <a:p>
            <a:endParaRPr/>
          </a:p>
        </p:txBody>
      </p:sp>
      <p:sp>
        <p:nvSpPr>
          <p:cNvPr id="123" name="Picture Placeholder 2"/>
          <p:cNvSpPr>
            <a:spLocks noGrp="1"/>
          </p:cNvSpPr>
          <p:nvPr>
            <p:ph type="pic" sz="quarter" idx="16"/>
          </p:nvPr>
        </p:nvSpPr>
        <p:spPr>
          <a:xfrm>
            <a:off x="4429271" y="3413483"/>
            <a:ext cx="2615866" cy="1733506"/>
          </a:xfrm>
          <a:prstGeom prst="rect">
            <a:avLst/>
          </a:prstGeom>
        </p:spPr>
        <p:txBody>
          <a:bodyPr lIns="91439" rIns="91439">
            <a:noAutofit/>
          </a:bodyPr>
          <a:lstStyle/>
          <a:p>
            <a:endParaRPr/>
          </a:p>
        </p:txBody>
      </p:sp>
      <p:pic>
        <p:nvPicPr>
          <p:cNvPr id="124" name="pasted-image.pdf" descr="pasted-image.pdf"/>
          <p:cNvPicPr>
            <a:picLocks noChangeAspect="1"/>
          </p:cNvPicPr>
          <p:nvPr/>
        </p:nvPicPr>
        <p:blipFill>
          <a:blip r:embed="rId2"/>
          <a:stretch>
            <a:fillRect/>
          </a:stretch>
        </p:blipFill>
        <p:spPr>
          <a:xfrm>
            <a:off x="711181" y="1320800"/>
            <a:ext cx="231814" cy="231814"/>
          </a:xfrm>
          <a:prstGeom prst="rect">
            <a:avLst/>
          </a:prstGeom>
          <a:ln w="12700">
            <a:miter lim="400000"/>
          </a:ln>
        </p:spPr>
      </p:pic>
      <p:pic>
        <p:nvPicPr>
          <p:cNvPr id="125" name="pasted-image.pdf" descr="pasted-image.pdf"/>
          <p:cNvPicPr>
            <a:picLocks noChangeAspect="1"/>
          </p:cNvPicPr>
          <p:nvPr/>
        </p:nvPicPr>
        <p:blipFill>
          <a:blip r:embed="rId2"/>
          <a:stretch>
            <a:fillRect/>
          </a:stretch>
        </p:blipFill>
        <p:spPr>
          <a:xfrm rot="10800000">
            <a:off x="7045138" y="5146988"/>
            <a:ext cx="225683" cy="225682"/>
          </a:xfrm>
          <a:prstGeom prst="rect">
            <a:avLst/>
          </a:prstGeom>
          <a:ln w="12700">
            <a:miter lim="400000"/>
          </a:ln>
        </p:spPr>
      </p:pic>
      <p:sp>
        <p:nvSpPr>
          <p:cNvPr id="126" name="Straight Connector 57"/>
          <p:cNvSpPr/>
          <p:nvPr/>
        </p:nvSpPr>
        <p:spPr>
          <a:xfrm>
            <a:off x="2738906" y="454675"/>
            <a:ext cx="11989849" cy="2"/>
          </a:xfrm>
          <a:prstGeom prst="line">
            <a:avLst/>
          </a:prstGeom>
          <a:ln>
            <a:solidFill>
              <a:srgbClr val="DBDBDB"/>
            </a:solidFill>
            <a:prstDash val="dash"/>
            <a:miter/>
          </a:ln>
        </p:spPr>
        <p:txBody>
          <a:bodyPr lIns="45719" rIns="45719"/>
          <a:lstStyle/>
          <a:p>
            <a:endParaRPr/>
          </a:p>
        </p:txBody>
      </p:sp>
      <p:pic>
        <p:nvPicPr>
          <p:cNvPr id="127" name="VT-grid-02.png" descr="VT-grid-02.png"/>
          <p:cNvPicPr>
            <a:picLocks noChangeAspect="1"/>
          </p:cNvPicPr>
          <p:nvPr/>
        </p:nvPicPr>
        <p:blipFill>
          <a:blip r:embed="rId3"/>
          <a:stretch>
            <a:fillRect/>
          </a:stretch>
        </p:blipFill>
        <p:spPr>
          <a:xfrm>
            <a:off x="4278272" y="6174020"/>
            <a:ext cx="10600809" cy="6858002"/>
          </a:xfrm>
          <a:prstGeom prst="rect">
            <a:avLst/>
          </a:prstGeom>
          <a:ln w="12700">
            <a:miter lim="400000"/>
          </a:ln>
        </p:spPr>
      </p:pic>
      <p:sp>
        <p:nvSpPr>
          <p:cNvPr id="128"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37402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right side text + 1 picture">
    <p:spTree>
      <p:nvGrpSpPr>
        <p:cNvPr id="1" name=""/>
        <p:cNvGrpSpPr/>
        <p:nvPr/>
      </p:nvGrpSpPr>
      <p:grpSpPr>
        <a:xfrm>
          <a:off x="0" y="0"/>
          <a:ext cx="0" cy="0"/>
          <a:chOff x="0" y="0"/>
          <a:chExt cx="0" cy="0"/>
        </a:xfrm>
      </p:grpSpPr>
      <p:sp>
        <p:nvSpPr>
          <p:cNvPr id="135" name="Picture Placeholder 2"/>
          <p:cNvSpPr>
            <a:spLocks noGrp="1"/>
          </p:cNvSpPr>
          <p:nvPr>
            <p:ph type="pic" sz="half" idx="13"/>
          </p:nvPr>
        </p:nvSpPr>
        <p:spPr>
          <a:xfrm>
            <a:off x="951626" y="1373265"/>
            <a:ext cx="5886053" cy="3930255"/>
          </a:xfrm>
          <a:prstGeom prst="rect">
            <a:avLst/>
          </a:prstGeom>
        </p:spPr>
        <p:txBody>
          <a:bodyPr lIns="91439" rIns="91439">
            <a:noAutofit/>
          </a:bodyPr>
          <a:lstStyle/>
          <a:p>
            <a:endParaRPr/>
          </a:p>
        </p:txBody>
      </p:sp>
      <p:pic>
        <p:nvPicPr>
          <p:cNvPr id="136" name="pasted-image.pdf" descr="pasted-image.pdf"/>
          <p:cNvPicPr>
            <a:picLocks noChangeAspect="1"/>
          </p:cNvPicPr>
          <p:nvPr/>
        </p:nvPicPr>
        <p:blipFill>
          <a:blip r:embed="rId2"/>
          <a:stretch>
            <a:fillRect/>
          </a:stretch>
        </p:blipFill>
        <p:spPr>
          <a:xfrm>
            <a:off x="703580" y="1125219"/>
            <a:ext cx="248048" cy="248049"/>
          </a:xfrm>
          <a:prstGeom prst="rect">
            <a:avLst/>
          </a:prstGeom>
          <a:ln w="12700">
            <a:miter lim="400000"/>
          </a:ln>
        </p:spPr>
      </p:pic>
      <p:pic>
        <p:nvPicPr>
          <p:cNvPr id="137" name="pasted-image.pdf" descr="pasted-image.pdf"/>
          <p:cNvPicPr>
            <a:picLocks noChangeAspect="1"/>
          </p:cNvPicPr>
          <p:nvPr/>
        </p:nvPicPr>
        <p:blipFill>
          <a:blip r:embed="rId2"/>
          <a:stretch>
            <a:fillRect/>
          </a:stretch>
        </p:blipFill>
        <p:spPr>
          <a:xfrm rot="10800000">
            <a:off x="6837680" y="5303520"/>
            <a:ext cx="248049" cy="248048"/>
          </a:xfrm>
          <a:prstGeom prst="rect">
            <a:avLst/>
          </a:prstGeom>
          <a:ln w="12700">
            <a:miter lim="400000"/>
          </a:ln>
        </p:spPr>
      </p:pic>
      <p:sp>
        <p:nvSpPr>
          <p:cNvPr id="138"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84494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F9DA8-57DE-4F2E-B167-A0661C7DC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9171F-5126-4EBA-8750-323161CC4A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887DED-ED70-4CD5-8E95-D031D6B99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40AE5E-39F2-4B12-9E61-E45F810DBEA1}"/>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6" name="Footer Placeholder 5">
            <a:extLst>
              <a:ext uri="{FF2B5EF4-FFF2-40B4-BE49-F238E27FC236}">
                <a16:creationId xmlns:a16="http://schemas.microsoft.com/office/drawing/2014/main" id="{9FB8E9A7-9A7E-482A-923C-7375C2444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FB0F0-85A8-4FB2-918A-F2EE8542BC66}"/>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1636455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right side text + 1 picture alt footer">
    <p:spTree>
      <p:nvGrpSpPr>
        <p:cNvPr id="1" name=""/>
        <p:cNvGrpSpPr/>
        <p:nvPr/>
      </p:nvGrpSpPr>
      <p:grpSpPr>
        <a:xfrm>
          <a:off x="0" y="0"/>
          <a:ext cx="0" cy="0"/>
          <a:chOff x="0" y="0"/>
          <a:chExt cx="0" cy="0"/>
        </a:xfrm>
      </p:grpSpPr>
      <p:sp>
        <p:nvSpPr>
          <p:cNvPr id="145" name="Picture Placeholder 2"/>
          <p:cNvSpPr>
            <a:spLocks noGrp="1"/>
          </p:cNvSpPr>
          <p:nvPr>
            <p:ph type="pic" sz="half" idx="13"/>
          </p:nvPr>
        </p:nvSpPr>
        <p:spPr>
          <a:xfrm>
            <a:off x="951626" y="1373265"/>
            <a:ext cx="5886053" cy="3930255"/>
          </a:xfrm>
          <a:prstGeom prst="rect">
            <a:avLst/>
          </a:prstGeom>
        </p:spPr>
        <p:txBody>
          <a:bodyPr lIns="91439" rIns="91439">
            <a:noAutofit/>
          </a:bodyPr>
          <a:lstStyle/>
          <a:p>
            <a:endParaRPr/>
          </a:p>
        </p:txBody>
      </p:sp>
      <p:pic>
        <p:nvPicPr>
          <p:cNvPr id="146" name="pasted-image.pdf" descr="pasted-image.pdf"/>
          <p:cNvPicPr>
            <a:picLocks noChangeAspect="1"/>
          </p:cNvPicPr>
          <p:nvPr/>
        </p:nvPicPr>
        <p:blipFill>
          <a:blip r:embed="rId2"/>
          <a:stretch>
            <a:fillRect/>
          </a:stretch>
        </p:blipFill>
        <p:spPr>
          <a:xfrm>
            <a:off x="703580" y="1125219"/>
            <a:ext cx="248048" cy="248049"/>
          </a:xfrm>
          <a:prstGeom prst="rect">
            <a:avLst/>
          </a:prstGeom>
          <a:ln w="12700">
            <a:miter lim="400000"/>
          </a:ln>
        </p:spPr>
      </p:pic>
      <p:pic>
        <p:nvPicPr>
          <p:cNvPr id="147" name="pasted-image.pdf" descr="pasted-image.pdf"/>
          <p:cNvPicPr>
            <a:picLocks noChangeAspect="1"/>
          </p:cNvPicPr>
          <p:nvPr/>
        </p:nvPicPr>
        <p:blipFill>
          <a:blip r:embed="rId2"/>
          <a:stretch>
            <a:fillRect/>
          </a:stretch>
        </p:blipFill>
        <p:spPr>
          <a:xfrm rot="10800000">
            <a:off x="6837680" y="5303520"/>
            <a:ext cx="248049" cy="248048"/>
          </a:xfrm>
          <a:prstGeom prst="rect">
            <a:avLst/>
          </a:prstGeom>
          <a:ln w="12700">
            <a:miter lim="400000"/>
          </a:ln>
        </p:spPr>
      </p:pic>
      <p:pic>
        <p:nvPicPr>
          <p:cNvPr id="148" name="VT-grid-02.png" descr="VT-grid-02.png"/>
          <p:cNvPicPr>
            <a:picLocks noChangeAspect="1"/>
          </p:cNvPicPr>
          <p:nvPr/>
        </p:nvPicPr>
        <p:blipFill>
          <a:blip r:embed="rId3"/>
          <a:stretch>
            <a:fillRect/>
          </a:stretch>
        </p:blipFill>
        <p:spPr>
          <a:xfrm>
            <a:off x="4278272" y="6174020"/>
            <a:ext cx="10600809" cy="6858002"/>
          </a:xfrm>
          <a:prstGeom prst="rect">
            <a:avLst/>
          </a:prstGeom>
          <a:ln w="12700">
            <a:miter lim="400000"/>
          </a:ln>
        </p:spPr>
      </p:pic>
      <p:sp>
        <p:nvSpPr>
          <p:cNvPr id="149" name="Straight Connector 57"/>
          <p:cNvSpPr/>
          <p:nvPr/>
        </p:nvSpPr>
        <p:spPr>
          <a:xfrm>
            <a:off x="2738906" y="454675"/>
            <a:ext cx="11989849" cy="2"/>
          </a:xfrm>
          <a:prstGeom prst="line">
            <a:avLst/>
          </a:prstGeom>
          <a:ln>
            <a:solidFill>
              <a:srgbClr val="DBDBDB"/>
            </a:solidFill>
            <a:prstDash val="dash"/>
            <a:miter/>
          </a:ln>
        </p:spPr>
        <p:txBody>
          <a:bodyPr lIns="45719" rIns="45719"/>
          <a:lstStyle/>
          <a:p>
            <a:endParaRPr/>
          </a:p>
        </p:txBody>
      </p:sp>
      <p:sp>
        <p:nvSpPr>
          <p:cNvPr id="150"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91033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ig picture">
    <p:spTree>
      <p:nvGrpSpPr>
        <p:cNvPr id="1" name=""/>
        <p:cNvGrpSpPr/>
        <p:nvPr/>
      </p:nvGrpSpPr>
      <p:grpSpPr>
        <a:xfrm>
          <a:off x="0" y="0"/>
          <a:ext cx="0" cy="0"/>
          <a:chOff x="0" y="0"/>
          <a:chExt cx="0" cy="0"/>
        </a:xfrm>
      </p:grpSpPr>
      <p:pic>
        <p:nvPicPr>
          <p:cNvPr id="157" name="pasted-image.pdf" descr="pasted-image.pdf"/>
          <p:cNvPicPr>
            <a:picLocks noChangeAspect="1"/>
          </p:cNvPicPr>
          <p:nvPr/>
        </p:nvPicPr>
        <p:blipFill>
          <a:blip r:embed="rId2"/>
          <a:stretch>
            <a:fillRect/>
          </a:stretch>
        </p:blipFill>
        <p:spPr>
          <a:xfrm>
            <a:off x="457200" y="457200"/>
            <a:ext cx="231814" cy="231814"/>
          </a:xfrm>
          <a:prstGeom prst="rect">
            <a:avLst/>
          </a:prstGeom>
          <a:ln w="12700">
            <a:miter lim="400000"/>
          </a:ln>
        </p:spPr>
      </p:pic>
      <p:pic>
        <p:nvPicPr>
          <p:cNvPr id="158" name="pasted-image.pdf" descr="pasted-image.pdf"/>
          <p:cNvPicPr>
            <a:picLocks noChangeAspect="1"/>
          </p:cNvPicPr>
          <p:nvPr/>
        </p:nvPicPr>
        <p:blipFill>
          <a:blip r:embed="rId2"/>
          <a:stretch>
            <a:fillRect/>
          </a:stretch>
        </p:blipFill>
        <p:spPr>
          <a:xfrm rot="10800000">
            <a:off x="11524725" y="6175118"/>
            <a:ext cx="225683" cy="225682"/>
          </a:xfrm>
          <a:prstGeom prst="rect">
            <a:avLst/>
          </a:prstGeom>
          <a:ln w="12700">
            <a:miter lim="400000"/>
          </a:ln>
        </p:spPr>
      </p:pic>
      <p:sp>
        <p:nvSpPr>
          <p:cNvPr id="159" name="Picture Placeholder 2"/>
          <p:cNvSpPr>
            <a:spLocks noGrp="1"/>
          </p:cNvSpPr>
          <p:nvPr>
            <p:ph type="pic" idx="13"/>
          </p:nvPr>
        </p:nvSpPr>
        <p:spPr>
          <a:xfrm>
            <a:off x="689012" y="689013"/>
            <a:ext cx="10835714" cy="5486107"/>
          </a:xfrm>
          <a:prstGeom prst="rect">
            <a:avLst/>
          </a:prstGeom>
        </p:spPr>
        <p:txBody>
          <a:bodyPr lIns="91439" rIns="91439">
            <a:noAutofit/>
          </a:bodyPr>
          <a:lstStyle/>
          <a:p>
            <a:endParaRPr/>
          </a:p>
        </p:txBody>
      </p:sp>
      <p:sp>
        <p:nvSpPr>
          <p:cNvPr id="160" name="Straight Connector 57"/>
          <p:cNvSpPr/>
          <p:nvPr/>
        </p:nvSpPr>
        <p:spPr>
          <a:xfrm>
            <a:off x="2738906" y="454675"/>
            <a:ext cx="11989849" cy="2"/>
          </a:xfrm>
          <a:prstGeom prst="line">
            <a:avLst/>
          </a:prstGeom>
          <a:ln>
            <a:solidFill>
              <a:srgbClr val="DBDBDB"/>
            </a:solidFill>
            <a:prstDash val="dash"/>
            <a:miter/>
          </a:ln>
        </p:spPr>
        <p:txBody>
          <a:bodyPr lIns="45719" rIns="45719"/>
          <a:lstStyle/>
          <a:p>
            <a:endParaRPr/>
          </a:p>
        </p:txBody>
      </p:sp>
      <p:sp>
        <p:nvSpPr>
          <p:cNvPr id="16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00695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icture collage">
    <p:spTree>
      <p:nvGrpSpPr>
        <p:cNvPr id="1" name=""/>
        <p:cNvGrpSpPr/>
        <p:nvPr/>
      </p:nvGrpSpPr>
      <p:grpSpPr>
        <a:xfrm>
          <a:off x="0" y="0"/>
          <a:ext cx="0" cy="0"/>
          <a:chOff x="0" y="0"/>
          <a:chExt cx="0" cy="0"/>
        </a:xfrm>
      </p:grpSpPr>
      <p:pic>
        <p:nvPicPr>
          <p:cNvPr id="168" name="pasted-image.pdf" descr="pasted-image.pdf"/>
          <p:cNvPicPr>
            <a:picLocks noChangeAspect="1"/>
          </p:cNvPicPr>
          <p:nvPr/>
        </p:nvPicPr>
        <p:blipFill>
          <a:blip r:embed="rId2"/>
          <a:stretch>
            <a:fillRect/>
          </a:stretch>
        </p:blipFill>
        <p:spPr>
          <a:xfrm>
            <a:off x="457200" y="457200"/>
            <a:ext cx="231814" cy="231814"/>
          </a:xfrm>
          <a:prstGeom prst="rect">
            <a:avLst/>
          </a:prstGeom>
          <a:ln w="12700">
            <a:miter lim="400000"/>
          </a:ln>
        </p:spPr>
      </p:pic>
      <p:pic>
        <p:nvPicPr>
          <p:cNvPr id="169" name="pasted-image.pdf" descr="pasted-image.pdf"/>
          <p:cNvPicPr>
            <a:picLocks noChangeAspect="1"/>
          </p:cNvPicPr>
          <p:nvPr/>
        </p:nvPicPr>
        <p:blipFill>
          <a:blip r:embed="rId2"/>
          <a:stretch>
            <a:fillRect/>
          </a:stretch>
        </p:blipFill>
        <p:spPr>
          <a:xfrm rot="10800000">
            <a:off x="11524725" y="6175118"/>
            <a:ext cx="225683" cy="225682"/>
          </a:xfrm>
          <a:prstGeom prst="rect">
            <a:avLst/>
          </a:prstGeom>
          <a:ln w="12700">
            <a:miter lim="400000"/>
          </a:ln>
        </p:spPr>
      </p:pic>
      <p:sp>
        <p:nvSpPr>
          <p:cNvPr id="170" name="Picture Placeholder 2"/>
          <p:cNvSpPr>
            <a:spLocks noGrp="1"/>
          </p:cNvSpPr>
          <p:nvPr>
            <p:ph type="pic" sz="half" idx="13"/>
          </p:nvPr>
        </p:nvSpPr>
        <p:spPr>
          <a:xfrm>
            <a:off x="689012" y="689013"/>
            <a:ext cx="3224082" cy="5486107"/>
          </a:xfrm>
          <a:prstGeom prst="rect">
            <a:avLst/>
          </a:prstGeom>
        </p:spPr>
        <p:txBody>
          <a:bodyPr lIns="91439" rIns="91439">
            <a:noAutofit/>
          </a:bodyPr>
          <a:lstStyle/>
          <a:p>
            <a:endParaRPr/>
          </a:p>
        </p:txBody>
      </p:sp>
      <p:sp>
        <p:nvSpPr>
          <p:cNvPr id="171" name="Straight Connector 57"/>
          <p:cNvSpPr/>
          <p:nvPr/>
        </p:nvSpPr>
        <p:spPr>
          <a:xfrm>
            <a:off x="2738906" y="454675"/>
            <a:ext cx="11989849" cy="2"/>
          </a:xfrm>
          <a:prstGeom prst="line">
            <a:avLst/>
          </a:prstGeom>
          <a:ln>
            <a:solidFill>
              <a:srgbClr val="DBDBDB"/>
            </a:solidFill>
            <a:prstDash val="dash"/>
            <a:miter/>
          </a:ln>
        </p:spPr>
        <p:txBody>
          <a:bodyPr lIns="45719" rIns="45719"/>
          <a:lstStyle/>
          <a:p>
            <a:endParaRPr/>
          </a:p>
        </p:txBody>
      </p:sp>
      <p:sp>
        <p:nvSpPr>
          <p:cNvPr id="172" name="Picture Placeholder 2"/>
          <p:cNvSpPr>
            <a:spLocks noGrp="1"/>
          </p:cNvSpPr>
          <p:nvPr>
            <p:ph type="pic" sz="quarter" idx="14"/>
          </p:nvPr>
        </p:nvSpPr>
        <p:spPr>
          <a:xfrm>
            <a:off x="8300643" y="2816613"/>
            <a:ext cx="3224082" cy="3355439"/>
          </a:xfrm>
          <a:prstGeom prst="rect">
            <a:avLst/>
          </a:prstGeom>
        </p:spPr>
        <p:txBody>
          <a:bodyPr lIns="91439" rIns="91439">
            <a:noAutofit/>
          </a:bodyPr>
          <a:lstStyle/>
          <a:p>
            <a:endParaRPr/>
          </a:p>
        </p:txBody>
      </p:sp>
      <p:sp>
        <p:nvSpPr>
          <p:cNvPr id="173" name="Picture Placeholder 2"/>
          <p:cNvSpPr>
            <a:spLocks noGrp="1"/>
          </p:cNvSpPr>
          <p:nvPr>
            <p:ph type="pic" sz="quarter" idx="15"/>
          </p:nvPr>
        </p:nvSpPr>
        <p:spPr>
          <a:xfrm>
            <a:off x="8300642" y="689455"/>
            <a:ext cx="3224082" cy="1892381"/>
          </a:xfrm>
          <a:prstGeom prst="rect">
            <a:avLst/>
          </a:prstGeom>
        </p:spPr>
        <p:txBody>
          <a:bodyPr lIns="91439" rIns="91439">
            <a:noAutofit/>
          </a:bodyPr>
          <a:lstStyle/>
          <a:p>
            <a:endParaRPr/>
          </a:p>
        </p:txBody>
      </p:sp>
      <p:sp>
        <p:nvSpPr>
          <p:cNvPr id="174" name="Picture Placeholder 2"/>
          <p:cNvSpPr>
            <a:spLocks noGrp="1"/>
          </p:cNvSpPr>
          <p:nvPr>
            <p:ph type="pic" sz="quarter" idx="16"/>
          </p:nvPr>
        </p:nvSpPr>
        <p:spPr>
          <a:xfrm>
            <a:off x="4144907" y="692669"/>
            <a:ext cx="3923329" cy="3341449"/>
          </a:xfrm>
          <a:prstGeom prst="rect">
            <a:avLst/>
          </a:prstGeom>
        </p:spPr>
        <p:txBody>
          <a:bodyPr lIns="91439" rIns="91439">
            <a:noAutofit/>
          </a:bodyPr>
          <a:lstStyle/>
          <a:p>
            <a:endParaRPr/>
          </a:p>
        </p:txBody>
      </p:sp>
      <p:sp>
        <p:nvSpPr>
          <p:cNvPr id="175" name="Picture Placeholder 2"/>
          <p:cNvSpPr>
            <a:spLocks noGrp="1"/>
          </p:cNvSpPr>
          <p:nvPr>
            <p:ph type="pic" sz="quarter" idx="17"/>
          </p:nvPr>
        </p:nvSpPr>
        <p:spPr>
          <a:xfrm>
            <a:off x="4144907" y="4321845"/>
            <a:ext cx="3923329" cy="1850207"/>
          </a:xfrm>
          <a:prstGeom prst="rect">
            <a:avLst/>
          </a:prstGeom>
        </p:spPr>
        <p:txBody>
          <a:bodyPr lIns="91439" rIns="91439">
            <a:noAutofit/>
          </a:bodyPr>
          <a:lstStyle/>
          <a:p>
            <a:endParaRPr/>
          </a:p>
        </p:txBody>
      </p:sp>
      <p:sp>
        <p:nvSpPr>
          <p:cNvPr id="176"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986292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hree item circle pictures">
    <p:spTree>
      <p:nvGrpSpPr>
        <p:cNvPr id="1" name=""/>
        <p:cNvGrpSpPr/>
        <p:nvPr/>
      </p:nvGrpSpPr>
      <p:grpSpPr>
        <a:xfrm>
          <a:off x="0" y="0"/>
          <a:ext cx="0" cy="0"/>
          <a:chOff x="0" y="0"/>
          <a:chExt cx="0" cy="0"/>
        </a:xfrm>
      </p:grpSpPr>
      <p:sp>
        <p:nvSpPr>
          <p:cNvPr id="183" name="Oval 26"/>
          <p:cNvSpPr/>
          <p:nvPr/>
        </p:nvSpPr>
        <p:spPr>
          <a:xfrm>
            <a:off x="708968" y="824985"/>
            <a:ext cx="2469645" cy="2469645"/>
          </a:xfrm>
          <a:prstGeom prst="ellipse">
            <a:avLst/>
          </a:prstGeom>
          <a:ln>
            <a:solidFill>
              <a:srgbClr val="E87731"/>
            </a:solidFill>
            <a:prstDash val="dash"/>
            <a:miter/>
          </a:ln>
        </p:spPr>
        <p:txBody>
          <a:bodyPr lIns="45719" rIns="45719" anchor="ctr"/>
          <a:lstStyle/>
          <a:p>
            <a:pPr algn="ctr">
              <a:defRPr>
                <a:solidFill>
                  <a:srgbClr val="A7A7A7"/>
                </a:solidFill>
                <a:latin typeface="+mn-lt"/>
                <a:ea typeface="+mn-ea"/>
                <a:cs typeface="+mn-cs"/>
                <a:sym typeface="Helvetica"/>
              </a:defRPr>
            </a:pPr>
            <a:endParaRPr/>
          </a:p>
        </p:txBody>
      </p:sp>
      <p:sp>
        <p:nvSpPr>
          <p:cNvPr id="184" name="Line"/>
          <p:cNvSpPr/>
          <p:nvPr/>
        </p:nvSpPr>
        <p:spPr>
          <a:xfrm>
            <a:off x="2999630" y="2757877"/>
            <a:ext cx="1426010" cy="1002794"/>
          </a:xfrm>
          <a:prstGeom prst="line">
            <a:avLst/>
          </a:prstGeom>
          <a:ln>
            <a:solidFill>
              <a:srgbClr val="E87731"/>
            </a:solidFill>
            <a:prstDash val="dash"/>
          </a:ln>
        </p:spPr>
        <p:txBody>
          <a:bodyPr lIns="45719" rIns="45719"/>
          <a:lstStyle/>
          <a:p>
            <a:endParaRPr/>
          </a:p>
        </p:txBody>
      </p:sp>
      <p:sp>
        <p:nvSpPr>
          <p:cNvPr id="185" name="Oval 26"/>
          <p:cNvSpPr/>
          <p:nvPr/>
        </p:nvSpPr>
        <p:spPr>
          <a:xfrm>
            <a:off x="4290367" y="3043787"/>
            <a:ext cx="2469645" cy="2469645"/>
          </a:xfrm>
          <a:prstGeom prst="ellipse">
            <a:avLst/>
          </a:prstGeom>
          <a:ln>
            <a:solidFill>
              <a:srgbClr val="E87731"/>
            </a:solidFill>
            <a:prstDash val="dash"/>
            <a:miter/>
          </a:ln>
        </p:spPr>
        <p:txBody>
          <a:bodyPr lIns="45719" rIns="45719" anchor="ctr"/>
          <a:lstStyle/>
          <a:p>
            <a:pPr algn="ctr">
              <a:defRPr>
                <a:solidFill>
                  <a:srgbClr val="A7A7A7"/>
                </a:solidFill>
                <a:latin typeface="+mn-lt"/>
                <a:ea typeface="+mn-ea"/>
                <a:cs typeface="+mn-cs"/>
                <a:sym typeface="Helvetica"/>
              </a:defRPr>
            </a:pPr>
            <a:endParaRPr/>
          </a:p>
        </p:txBody>
      </p:sp>
      <p:sp>
        <p:nvSpPr>
          <p:cNvPr id="186" name="Line"/>
          <p:cNvSpPr/>
          <p:nvPr/>
        </p:nvSpPr>
        <p:spPr>
          <a:xfrm flipV="1">
            <a:off x="6678079" y="3166653"/>
            <a:ext cx="1707423" cy="604522"/>
          </a:xfrm>
          <a:prstGeom prst="line">
            <a:avLst/>
          </a:prstGeom>
          <a:ln>
            <a:solidFill>
              <a:srgbClr val="E87731"/>
            </a:solidFill>
            <a:prstDash val="dash"/>
          </a:ln>
        </p:spPr>
        <p:txBody>
          <a:bodyPr lIns="45719" rIns="45719"/>
          <a:lstStyle/>
          <a:p>
            <a:endParaRPr/>
          </a:p>
        </p:txBody>
      </p:sp>
      <p:sp>
        <p:nvSpPr>
          <p:cNvPr id="187" name="Oval 26"/>
          <p:cNvSpPr/>
          <p:nvPr/>
        </p:nvSpPr>
        <p:spPr>
          <a:xfrm>
            <a:off x="8303568" y="1524468"/>
            <a:ext cx="2469645" cy="2469647"/>
          </a:xfrm>
          <a:prstGeom prst="ellipse">
            <a:avLst/>
          </a:prstGeom>
          <a:ln>
            <a:solidFill>
              <a:srgbClr val="E87731"/>
            </a:solidFill>
            <a:prstDash val="dash"/>
            <a:miter/>
          </a:ln>
        </p:spPr>
        <p:txBody>
          <a:bodyPr lIns="45719" rIns="45719" anchor="ctr"/>
          <a:lstStyle/>
          <a:p>
            <a:pPr algn="ctr">
              <a:defRPr>
                <a:solidFill>
                  <a:srgbClr val="A7A7A7"/>
                </a:solidFill>
                <a:latin typeface="+mn-lt"/>
                <a:ea typeface="+mn-ea"/>
                <a:cs typeface="+mn-cs"/>
                <a:sym typeface="Helvetica"/>
              </a:defRPr>
            </a:pPr>
            <a:endParaRPr/>
          </a:p>
        </p:txBody>
      </p:sp>
      <p:sp>
        <p:nvSpPr>
          <p:cNvPr id="188" name="Picture Placeholder 35"/>
          <p:cNvSpPr>
            <a:spLocks noGrp="1"/>
          </p:cNvSpPr>
          <p:nvPr>
            <p:ph type="pic" sz="quarter" idx="13"/>
          </p:nvPr>
        </p:nvSpPr>
        <p:spPr>
          <a:xfrm>
            <a:off x="800789" y="916807"/>
            <a:ext cx="2286001" cy="2286001"/>
          </a:xfrm>
          <a:prstGeom prst="rect">
            <a:avLst/>
          </a:prstGeom>
        </p:spPr>
        <p:txBody>
          <a:bodyPr lIns="91439" rIns="91439">
            <a:noAutofit/>
          </a:bodyPr>
          <a:lstStyle/>
          <a:p>
            <a:endParaRPr/>
          </a:p>
        </p:txBody>
      </p:sp>
      <p:sp>
        <p:nvSpPr>
          <p:cNvPr id="189" name="Picture Placeholder 35"/>
          <p:cNvSpPr>
            <a:spLocks noGrp="1"/>
          </p:cNvSpPr>
          <p:nvPr>
            <p:ph type="pic" sz="quarter" idx="14"/>
          </p:nvPr>
        </p:nvSpPr>
        <p:spPr>
          <a:xfrm>
            <a:off x="4382189" y="3135608"/>
            <a:ext cx="2286001" cy="2286001"/>
          </a:xfrm>
          <a:prstGeom prst="rect">
            <a:avLst/>
          </a:prstGeom>
        </p:spPr>
        <p:txBody>
          <a:bodyPr lIns="91439" rIns="91439">
            <a:noAutofit/>
          </a:bodyPr>
          <a:lstStyle/>
          <a:p>
            <a:endParaRPr/>
          </a:p>
        </p:txBody>
      </p:sp>
      <p:sp>
        <p:nvSpPr>
          <p:cNvPr id="190" name="Picture Placeholder 35"/>
          <p:cNvSpPr>
            <a:spLocks noGrp="1"/>
          </p:cNvSpPr>
          <p:nvPr>
            <p:ph type="pic" sz="quarter" idx="15"/>
          </p:nvPr>
        </p:nvSpPr>
        <p:spPr>
          <a:xfrm>
            <a:off x="8395389" y="1616290"/>
            <a:ext cx="2286001" cy="2286001"/>
          </a:xfrm>
          <a:prstGeom prst="rect">
            <a:avLst/>
          </a:prstGeom>
        </p:spPr>
        <p:txBody>
          <a:bodyPr lIns="91439" rIns="91439">
            <a:noAutofit/>
          </a:bodyPr>
          <a:lstStyle/>
          <a:p>
            <a:endParaRPr/>
          </a:p>
        </p:txBody>
      </p:sp>
      <p:sp>
        <p:nvSpPr>
          <p:cNvPr id="191" name="Straight Connector 57"/>
          <p:cNvSpPr/>
          <p:nvPr/>
        </p:nvSpPr>
        <p:spPr>
          <a:xfrm>
            <a:off x="2738906" y="454675"/>
            <a:ext cx="11989849" cy="2"/>
          </a:xfrm>
          <a:prstGeom prst="line">
            <a:avLst/>
          </a:prstGeom>
          <a:ln>
            <a:solidFill>
              <a:srgbClr val="DBDBDB"/>
            </a:solidFill>
            <a:prstDash val="dash"/>
            <a:miter/>
          </a:ln>
        </p:spPr>
        <p:txBody>
          <a:bodyPr lIns="45719" rIns="45719"/>
          <a:lstStyle/>
          <a:p>
            <a:endParaRPr/>
          </a:p>
        </p:txBody>
      </p:sp>
      <p:sp>
        <p:nvSpPr>
          <p:cNvPr id="192"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573229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io page">
    <p:spTree>
      <p:nvGrpSpPr>
        <p:cNvPr id="1" name=""/>
        <p:cNvGrpSpPr/>
        <p:nvPr/>
      </p:nvGrpSpPr>
      <p:grpSpPr>
        <a:xfrm>
          <a:off x="0" y="0"/>
          <a:ext cx="0" cy="0"/>
          <a:chOff x="0" y="0"/>
          <a:chExt cx="0" cy="0"/>
        </a:xfrm>
      </p:grpSpPr>
      <p:sp>
        <p:nvSpPr>
          <p:cNvPr id="199" name="Oval 26"/>
          <p:cNvSpPr/>
          <p:nvPr/>
        </p:nvSpPr>
        <p:spPr>
          <a:xfrm>
            <a:off x="8600565" y="3667995"/>
            <a:ext cx="2469645" cy="2469645"/>
          </a:xfrm>
          <a:prstGeom prst="ellipse">
            <a:avLst/>
          </a:prstGeom>
          <a:ln>
            <a:solidFill>
              <a:srgbClr val="E87731"/>
            </a:solidFill>
            <a:prstDash val="dash"/>
            <a:miter/>
          </a:ln>
        </p:spPr>
        <p:txBody>
          <a:bodyPr lIns="45719" rIns="45719" anchor="ctr"/>
          <a:lstStyle/>
          <a:p>
            <a:pPr algn="ctr">
              <a:defRPr>
                <a:solidFill>
                  <a:srgbClr val="A7A7A7"/>
                </a:solidFill>
                <a:latin typeface="+mn-lt"/>
                <a:ea typeface="+mn-ea"/>
                <a:cs typeface="+mn-cs"/>
                <a:sym typeface="Helvetica"/>
              </a:defRPr>
            </a:pPr>
            <a:endParaRPr/>
          </a:p>
        </p:txBody>
      </p:sp>
      <p:sp>
        <p:nvSpPr>
          <p:cNvPr id="200" name="Oval 26"/>
          <p:cNvSpPr/>
          <p:nvPr/>
        </p:nvSpPr>
        <p:spPr>
          <a:xfrm>
            <a:off x="708968" y="824985"/>
            <a:ext cx="2469645" cy="2469645"/>
          </a:xfrm>
          <a:prstGeom prst="ellipse">
            <a:avLst/>
          </a:prstGeom>
          <a:ln>
            <a:solidFill>
              <a:srgbClr val="E87731"/>
            </a:solidFill>
            <a:prstDash val="dash"/>
            <a:miter/>
          </a:ln>
        </p:spPr>
        <p:txBody>
          <a:bodyPr lIns="45719" rIns="45719" anchor="ctr"/>
          <a:lstStyle/>
          <a:p>
            <a:pPr algn="ctr">
              <a:defRPr>
                <a:solidFill>
                  <a:srgbClr val="A7A7A7"/>
                </a:solidFill>
                <a:latin typeface="+mn-lt"/>
                <a:ea typeface="+mn-ea"/>
                <a:cs typeface="+mn-cs"/>
                <a:sym typeface="Helvetica"/>
              </a:defRPr>
            </a:pPr>
            <a:endParaRPr/>
          </a:p>
        </p:txBody>
      </p:sp>
      <p:sp>
        <p:nvSpPr>
          <p:cNvPr id="201" name="Picture Placeholder 35"/>
          <p:cNvSpPr>
            <a:spLocks noGrp="1"/>
          </p:cNvSpPr>
          <p:nvPr>
            <p:ph type="pic" sz="quarter" idx="13"/>
          </p:nvPr>
        </p:nvSpPr>
        <p:spPr>
          <a:xfrm>
            <a:off x="800789" y="916807"/>
            <a:ext cx="2286001" cy="2286001"/>
          </a:xfrm>
          <a:prstGeom prst="rect">
            <a:avLst/>
          </a:prstGeom>
        </p:spPr>
        <p:txBody>
          <a:bodyPr lIns="91439" rIns="91439">
            <a:noAutofit/>
          </a:bodyPr>
          <a:lstStyle/>
          <a:p>
            <a:endParaRPr/>
          </a:p>
        </p:txBody>
      </p:sp>
      <p:sp>
        <p:nvSpPr>
          <p:cNvPr id="202" name="Picture Placeholder 35"/>
          <p:cNvSpPr>
            <a:spLocks noGrp="1"/>
          </p:cNvSpPr>
          <p:nvPr>
            <p:ph type="pic" sz="quarter" idx="14"/>
          </p:nvPr>
        </p:nvSpPr>
        <p:spPr>
          <a:xfrm>
            <a:off x="8692005" y="3759817"/>
            <a:ext cx="2286001" cy="2286001"/>
          </a:xfrm>
          <a:prstGeom prst="rect">
            <a:avLst/>
          </a:prstGeom>
        </p:spPr>
        <p:txBody>
          <a:bodyPr lIns="91439" rIns="91439">
            <a:noAutofit/>
          </a:bodyPr>
          <a:lstStyle/>
          <a:p>
            <a:endParaRPr/>
          </a:p>
        </p:txBody>
      </p:sp>
      <p:sp>
        <p:nvSpPr>
          <p:cNvPr id="203"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8382136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empty background alt footer">
    <p:spTree>
      <p:nvGrpSpPr>
        <p:cNvPr id="1" name=""/>
        <p:cNvGrpSpPr/>
        <p:nvPr/>
      </p:nvGrpSpPr>
      <p:grpSpPr>
        <a:xfrm>
          <a:off x="0" y="0"/>
          <a:ext cx="0" cy="0"/>
          <a:chOff x="0" y="0"/>
          <a:chExt cx="0" cy="0"/>
        </a:xfrm>
      </p:grpSpPr>
      <p:pic>
        <p:nvPicPr>
          <p:cNvPr id="210" name="VT-grid-02.png" descr="VT-grid-02.png"/>
          <p:cNvPicPr>
            <a:picLocks noChangeAspect="1"/>
          </p:cNvPicPr>
          <p:nvPr/>
        </p:nvPicPr>
        <p:blipFill>
          <a:blip r:embed="rId2"/>
          <a:stretch>
            <a:fillRect/>
          </a:stretch>
        </p:blipFill>
        <p:spPr>
          <a:xfrm>
            <a:off x="4278272" y="6174020"/>
            <a:ext cx="10600809" cy="6858002"/>
          </a:xfrm>
          <a:prstGeom prst="rect">
            <a:avLst/>
          </a:prstGeom>
          <a:ln w="12700">
            <a:miter lim="400000"/>
          </a:ln>
        </p:spPr>
      </p:pic>
      <p:sp>
        <p:nvSpPr>
          <p:cNvPr id="211"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239942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left side photo">
    <p:spTree>
      <p:nvGrpSpPr>
        <p:cNvPr id="1" name=""/>
        <p:cNvGrpSpPr/>
        <p:nvPr/>
      </p:nvGrpSpPr>
      <p:grpSpPr>
        <a:xfrm>
          <a:off x="0" y="0"/>
          <a:ext cx="0" cy="0"/>
          <a:chOff x="0" y="0"/>
          <a:chExt cx="0" cy="0"/>
        </a:xfrm>
      </p:grpSpPr>
      <p:sp>
        <p:nvSpPr>
          <p:cNvPr id="218" name="Picture Placeholder 10"/>
          <p:cNvSpPr>
            <a:spLocks noGrp="1"/>
          </p:cNvSpPr>
          <p:nvPr>
            <p:ph type="pic" idx="13"/>
          </p:nvPr>
        </p:nvSpPr>
        <p:spPr>
          <a:xfrm>
            <a:off x="0" y="0"/>
            <a:ext cx="5943600" cy="6858000"/>
          </a:xfrm>
          <a:prstGeom prst="rect">
            <a:avLst/>
          </a:prstGeom>
        </p:spPr>
        <p:txBody>
          <a:bodyPr lIns="91439" rIns="91439">
            <a:noAutofit/>
          </a:bodyPr>
          <a:lstStyle/>
          <a:p>
            <a:endParaRPr/>
          </a:p>
        </p:txBody>
      </p:sp>
      <p:sp>
        <p:nvSpPr>
          <p:cNvPr id="21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5191568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right side photo">
    <p:spTree>
      <p:nvGrpSpPr>
        <p:cNvPr id="1" name=""/>
        <p:cNvGrpSpPr/>
        <p:nvPr/>
      </p:nvGrpSpPr>
      <p:grpSpPr>
        <a:xfrm>
          <a:off x="0" y="0"/>
          <a:ext cx="0" cy="0"/>
          <a:chOff x="0" y="0"/>
          <a:chExt cx="0" cy="0"/>
        </a:xfrm>
      </p:grpSpPr>
      <p:sp>
        <p:nvSpPr>
          <p:cNvPr id="226" name="Picture Placeholder 10"/>
          <p:cNvSpPr>
            <a:spLocks noGrp="1"/>
          </p:cNvSpPr>
          <p:nvPr>
            <p:ph type="pic" idx="13"/>
          </p:nvPr>
        </p:nvSpPr>
        <p:spPr>
          <a:xfrm>
            <a:off x="6248400" y="0"/>
            <a:ext cx="5943600" cy="6858000"/>
          </a:xfrm>
          <a:prstGeom prst="rect">
            <a:avLst/>
          </a:prstGeom>
        </p:spPr>
        <p:txBody>
          <a:bodyPr lIns="91439" rIns="91439">
            <a:noAutofit/>
          </a:bodyPr>
          <a:lstStyle/>
          <a:p>
            <a:endParaRPr/>
          </a:p>
        </p:txBody>
      </p:sp>
      <p:sp>
        <p:nvSpPr>
          <p:cNvPr id="227"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900460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gray graphic empty background">
    <p:spTree>
      <p:nvGrpSpPr>
        <p:cNvPr id="1" name=""/>
        <p:cNvGrpSpPr/>
        <p:nvPr/>
      </p:nvGrpSpPr>
      <p:grpSpPr>
        <a:xfrm>
          <a:off x="0" y="0"/>
          <a:ext cx="0" cy="0"/>
          <a:chOff x="0" y="0"/>
          <a:chExt cx="0" cy="0"/>
        </a:xfrm>
      </p:grpSpPr>
      <p:sp>
        <p:nvSpPr>
          <p:cNvPr id="234" name="Rectangle"/>
          <p:cNvSpPr/>
          <p:nvPr/>
        </p:nvSpPr>
        <p:spPr>
          <a:xfrm>
            <a:off x="0" y="0"/>
            <a:ext cx="5029200" cy="6858000"/>
          </a:xfrm>
          <a:prstGeom prst="rect">
            <a:avLst/>
          </a:prstGeom>
          <a:solidFill>
            <a:srgbClr val="EDEDED"/>
          </a:solidFill>
          <a:ln w="12700">
            <a:miter lim="400000"/>
          </a:ln>
        </p:spPr>
        <p:txBody>
          <a:bodyPr lIns="45719" rIns="45719" anchor="ctr"/>
          <a:lstStyle/>
          <a:p>
            <a:pPr>
              <a:defRPr>
                <a:solidFill>
                  <a:srgbClr val="EDEDED"/>
                </a:solidFill>
                <a:latin typeface="+mn-lt"/>
                <a:ea typeface="+mn-ea"/>
                <a:cs typeface="+mn-cs"/>
                <a:sym typeface="Helvetica"/>
              </a:defRPr>
            </a:pPr>
            <a:endParaRPr/>
          </a:p>
        </p:txBody>
      </p:sp>
      <p:sp>
        <p:nvSpPr>
          <p:cNvPr id="235"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514923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0346-2D08-4F9D-AF08-A9AE1CCE05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43D836-0F7D-4D16-AA31-FFE84D2E29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F171D-5606-4220-9741-264251B27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61158-4596-4668-8F0B-AAFE34EBE0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FB269C-DA61-4E46-8D95-653CCCFF5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A46D02-70DA-4D1A-B487-12794FFA4A8D}"/>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8" name="Footer Placeholder 7">
            <a:extLst>
              <a:ext uri="{FF2B5EF4-FFF2-40B4-BE49-F238E27FC236}">
                <a16:creationId xmlns:a16="http://schemas.microsoft.com/office/drawing/2014/main" id="{87293FCE-D659-44C2-9858-A7E917F192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BD9D1B-7542-4C7D-A9FD-2696A44EC4EE}"/>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335272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F68C-E6D3-44EA-BB60-85B6B2216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F06995-F991-481D-8364-AB85A2B3D989}"/>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4" name="Footer Placeholder 3">
            <a:extLst>
              <a:ext uri="{FF2B5EF4-FFF2-40B4-BE49-F238E27FC236}">
                <a16:creationId xmlns:a16="http://schemas.microsoft.com/office/drawing/2014/main" id="{022E4792-26E4-4E3E-8A67-2F243E48D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CF612E-14BA-45A6-83E5-801222F85F22}"/>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99676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38D674-86A0-4C4F-B1F4-DD74838DA203}"/>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3" name="Footer Placeholder 2">
            <a:extLst>
              <a:ext uri="{FF2B5EF4-FFF2-40B4-BE49-F238E27FC236}">
                <a16:creationId xmlns:a16="http://schemas.microsoft.com/office/drawing/2014/main" id="{12110CD4-7377-451B-BBAC-5310A18AD4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0561FE-4EF6-4A63-A03E-6145997CEE28}"/>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421710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A41B9-4F49-4D07-BD45-36861F2AF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28C18D-309F-4617-99D1-3A450CE104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5BD3B-1E75-49B4-9471-CEF51C9A6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C1F895-96BD-4946-A7D5-B24DCC1E2E27}"/>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6" name="Footer Placeholder 5">
            <a:extLst>
              <a:ext uri="{FF2B5EF4-FFF2-40B4-BE49-F238E27FC236}">
                <a16:creationId xmlns:a16="http://schemas.microsoft.com/office/drawing/2014/main" id="{D972353E-896D-4F46-AB4C-E5CFE68B67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DA8C0-2773-425C-9F9C-B1BCF6410FC0}"/>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11257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4FD9-7B36-4606-904B-0798D4731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12D1A-375C-4E92-8E86-5E8789F632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EB669E-CDD9-48C3-AFF4-C237D2D5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925230-2AA2-489D-B4EE-D5BE55D72ACD}"/>
              </a:ext>
            </a:extLst>
          </p:cNvPr>
          <p:cNvSpPr>
            <a:spLocks noGrp="1"/>
          </p:cNvSpPr>
          <p:nvPr>
            <p:ph type="dt" sz="half" idx="10"/>
          </p:nvPr>
        </p:nvSpPr>
        <p:spPr/>
        <p:txBody>
          <a:bodyPr/>
          <a:lstStyle/>
          <a:p>
            <a:fld id="{58AA0985-B966-4813-998A-E1927E954444}" type="datetimeFigureOut">
              <a:rPr lang="en-US" smtClean="0"/>
              <a:t>12/16/2019</a:t>
            </a:fld>
            <a:endParaRPr lang="en-US"/>
          </a:p>
        </p:txBody>
      </p:sp>
      <p:sp>
        <p:nvSpPr>
          <p:cNvPr id="6" name="Footer Placeholder 5">
            <a:extLst>
              <a:ext uri="{FF2B5EF4-FFF2-40B4-BE49-F238E27FC236}">
                <a16:creationId xmlns:a16="http://schemas.microsoft.com/office/drawing/2014/main" id="{806CCC0C-CF6E-466A-BB3E-CFE8E5AEA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B646C3-F693-403A-B7A5-274EEE2020FD}"/>
              </a:ext>
            </a:extLst>
          </p:cNvPr>
          <p:cNvSpPr>
            <a:spLocks noGrp="1"/>
          </p:cNvSpPr>
          <p:nvPr>
            <p:ph type="sldNum" sz="quarter" idx="12"/>
          </p:nvPr>
        </p:nvSpPr>
        <p:spPr/>
        <p:txBody>
          <a:bodyPr/>
          <a:lstStyle/>
          <a:p>
            <a:fld id="{5727A980-AED7-4CD5-A138-21997C01860F}" type="slidenum">
              <a:rPr lang="en-US" smtClean="0"/>
              <a:t>‹#›</a:t>
            </a:fld>
            <a:endParaRPr lang="en-US"/>
          </a:p>
        </p:txBody>
      </p:sp>
    </p:spTree>
    <p:extLst>
      <p:ext uri="{BB962C8B-B14F-4D97-AF65-F5344CB8AC3E}">
        <p14:creationId xmlns:p14="http://schemas.microsoft.com/office/powerpoint/2010/main" val="397475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CCC3C5-69E1-4405-895B-66889256BC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B39F1E-3ADE-4A29-B25A-FED24E3AD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97FE04-1C48-4D59-B4B4-7D8E2C5865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A0985-B966-4813-998A-E1927E954444}" type="datetimeFigureOut">
              <a:rPr lang="en-US" smtClean="0"/>
              <a:t>12/16/2019</a:t>
            </a:fld>
            <a:endParaRPr lang="en-US"/>
          </a:p>
        </p:txBody>
      </p:sp>
      <p:sp>
        <p:nvSpPr>
          <p:cNvPr id="5" name="Footer Placeholder 4">
            <a:extLst>
              <a:ext uri="{FF2B5EF4-FFF2-40B4-BE49-F238E27FC236}">
                <a16:creationId xmlns:a16="http://schemas.microsoft.com/office/drawing/2014/main" id="{A4B83891-E849-47AE-B927-C4916278F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21194A-5D0B-497C-92EE-04746FC2B8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7A980-AED7-4CD5-A138-21997C01860F}" type="slidenum">
              <a:rPr lang="en-US" smtClean="0"/>
              <a:t>‹#›</a:t>
            </a:fld>
            <a:endParaRPr lang="en-US"/>
          </a:p>
        </p:txBody>
      </p:sp>
    </p:spTree>
    <p:extLst>
      <p:ext uri="{BB962C8B-B14F-4D97-AF65-F5344CB8AC3E}">
        <p14:creationId xmlns:p14="http://schemas.microsoft.com/office/powerpoint/2010/main" val="104109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8357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med"/>
  <p:hf hdr="0" ftr="0"/>
  <p:txStyles>
    <p:titleStyle>
      <a:lvl1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bg2"/>
          </a:solidFill>
          <a:uFillTx/>
          <a:latin typeface="Acherus Grotesque"/>
          <a:ea typeface="Acherus Grotesque"/>
          <a:cs typeface="Acherus Grotesque"/>
          <a:sym typeface="Acherus Grotesque"/>
        </a:defRPr>
      </a:lvl1pPr>
      <a:lvl2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2pPr>
      <a:lvl3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3pPr>
      <a:lvl4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4pPr>
      <a:lvl5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5pPr>
      <a:lvl6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6pPr>
      <a:lvl7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7pPr>
      <a:lvl8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8pPr>
      <a:lvl9pPr marL="0" marR="0" indent="0" algn="l" defTabSz="914400" rtl="0" latinLnBrk="0">
        <a:lnSpc>
          <a:spcPct val="90000"/>
        </a:lnSpc>
        <a:spcBef>
          <a:spcPts val="0"/>
        </a:spcBef>
        <a:spcAft>
          <a:spcPts val="0"/>
        </a:spcAft>
        <a:buClrTx/>
        <a:buSzTx/>
        <a:buFontTx/>
        <a:buNone/>
        <a:tabLst/>
        <a:defRPr sz="3500" b="0" i="0" u="none" strike="noStrike" cap="none" spc="200" baseline="0">
          <a:ln>
            <a:noFill/>
          </a:ln>
          <a:solidFill>
            <a:schemeClr val="accent1"/>
          </a:solidFill>
          <a:uFillTx/>
          <a:latin typeface="Acherus Grotesque"/>
          <a:ea typeface="Acherus Grotesque"/>
          <a:cs typeface="Acherus Grotesque"/>
          <a:sym typeface="Acherus Grotesqu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chemeClr val="accent1"/>
          </a:solidFill>
          <a:uFillTx/>
          <a:latin typeface="+mj-lt"/>
          <a:ea typeface="+mj-ea"/>
          <a:cs typeface="+mj-cs"/>
          <a:sym typeface="Calibri"/>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5025357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lwn.net/Kernel/LDD3/" TargetMode="External"/><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kb.iu.edu/d/aagb" TargetMode="External"/><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https://kb.iu.edu/d/aag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people.eecs.berkeley.edu/~rcs/research/interactive_latency.html" TargetMode="External"/><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people.eecs.berkeley.edu/~rcs/research/interactive_latency.html" TargetMode="External"/><Relationship Id="rId2" Type="http://schemas.openxmlformats.org/officeDocument/2006/relationships/chart" Target="../charts/chart2.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351"/>
          <a:stretch/>
        </p:blipFill>
        <p:spPr>
          <a:xfrm>
            <a:off x="0" y="0"/>
            <a:ext cx="9016376" cy="6858000"/>
          </a:xfrm>
          <a:prstGeom prst="rect">
            <a:avLst/>
          </a:prstGeom>
        </p:spPr>
      </p:pic>
      <p:sp>
        <p:nvSpPr>
          <p:cNvPr id="335" name="Rectangle"/>
          <p:cNvSpPr/>
          <p:nvPr/>
        </p:nvSpPr>
        <p:spPr>
          <a:xfrm>
            <a:off x="0" y="-1"/>
            <a:ext cx="9016375" cy="6858001"/>
          </a:xfrm>
          <a:prstGeom prst="rect">
            <a:avLst/>
          </a:prstGeom>
          <a:solidFill>
            <a:schemeClr val="tx1">
              <a:alpha val="89814"/>
            </a:schemeClr>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pic>
        <p:nvPicPr>
          <p:cNvPr id="13" name="pasted-image.pdf" descr="pasted-image.pdf">
            <a:extLst>
              <a:ext uri="{FF2B5EF4-FFF2-40B4-BE49-F238E27FC236}">
                <a16:creationId xmlns:a16="http://schemas.microsoft.com/office/drawing/2014/main" id="{E45E7BD3-66B1-FB4B-B16D-4EC739BB5B45}"/>
              </a:ext>
            </a:extLst>
          </p:cNvPr>
          <p:cNvPicPr>
            <a:picLocks noChangeAspect="1"/>
          </p:cNvPicPr>
          <p:nvPr/>
        </p:nvPicPr>
        <p:blipFill>
          <a:blip r:embed="rId3"/>
          <a:stretch>
            <a:fillRect/>
          </a:stretch>
        </p:blipFill>
        <p:spPr>
          <a:xfrm>
            <a:off x="1128215" y="1478100"/>
            <a:ext cx="229812" cy="229813"/>
          </a:xfrm>
          <a:prstGeom prst="rect">
            <a:avLst/>
          </a:prstGeom>
          <a:ln w="12700">
            <a:miter lim="400000"/>
          </a:ln>
        </p:spPr>
      </p:pic>
      <p:sp>
        <p:nvSpPr>
          <p:cNvPr id="14" name="PRESENTATION TITLE GOES HERE">
            <a:extLst>
              <a:ext uri="{FF2B5EF4-FFF2-40B4-BE49-F238E27FC236}">
                <a16:creationId xmlns:a16="http://schemas.microsoft.com/office/drawing/2014/main" id="{F4413DA2-0208-9F40-B55D-1F82C0A7CB3B}"/>
              </a:ext>
            </a:extLst>
          </p:cNvPr>
          <p:cNvSpPr/>
          <p:nvPr/>
        </p:nvSpPr>
        <p:spPr>
          <a:xfrm>
            <a:off x="1243121" y="1939281"/>
            <a:ext cx="7658348" cy="14659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758951">
              <a:lnSpc>
                <a:spcPct val="90000"/>
              </a:lnSpc>
              <a:defRPr sz="5312" spc="265">
                <a:solidFill>
                  <a:schemeClr val="accent5">
                    <a:hueOff val="-15428571"/>
                    <a:satOff val="-30434"/>
                    <a:lumOff val="9019"/>
                  </a:schemeClr>
                </a:solidFill>
                <a:latin typeface="AcherusGrotesqueLight"/>
                <a:ea typeface="AcherusGrotesqueLight"/>
                <a:cs typeface="AcherusGrotesqueLight"/>
                <a:sym typeface="AcherusGrotesqueLight"/>
              </a:defRPr>
            </a:lvl1pPr>
          </a:lstStyle>
          <a:p>
            <a:pPr marL="0" marR="0" lvl="0" indent="0" algn="l" defTabSz="758951"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Creating A RAM Backed, Dynamically Compressed Swap Device Driver</a:t>
            </a:r>
          </a:p>
        </p:txBody>
      </p:sp>
      <p:sp>
        <p:nvSpPr>
          <p:cNvPr id="15" name="Professor Albert Einstein June 23, 2018">
            <a:extLst>
              <a:ext uri="{FF2B5EF4-FFF2-40B4-BE49-F238E27FC236}">
                <a16:creationId xmlns:a16="http://schemas.microsoft.com/office/drawing/2014/main" id="{8D0368D4-7965-DD40-8125-65C0E88E85E3}"/>
              </a:ext>
            </a:extLst>
          </p:cNvPr>
          <p:cNvSpPr/>
          <p:nvPr/>
        </p:nvSpPr>
        <p:spPr>
          <a:xfrm>
            <a:off x="1358027" y="3690941"/>
            <a:ext cx="7658348" cy="55399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solidFill>
                  <a:srgbClr val="E87731"/>
                </a:solidFill>
                <a:latin typeface="Gineso Cond Thin"/>
                <a:ea typeface="Gineso Cond Thin"/>
                <a:cs typeface="Gineso Cond Thin"/>
                <a:sym typeface="Gineso Cond Thin"/>
              </a:defRPr>
            </a:pPr>
            <a:r>
              <a:rPr kumimoji="0" lang="en-US" sz="3000" b="0" i="0" u="none" strike="noStrike" kern="0" cap="all" spc="300" normalizeH="0" baseline="0" noProof="0" dirty="0">
                <a:ln>
                  <a:noFill/>
                </a:ln>
                <a:solidFill>
                  <a:srgbClr val="E87731"/>
                </a:solidFill>
                <a:effectLst/>
                <a:uLnTx/>
                <a:uFillTx/>
                <a:latin typeface="Acherus Grotesque Light" panose="02000505000000020004" pitchFamily="2" charset="77"/>
                <a:ea typeface="Acherus Grotesque" charset="0"/>
                <a:cs typeface="Acherus Grotesque" charset="0"/>
                <a:sym typeface="Gineso Cond Thin"/>
              </a:rPr>
              <a:t>Systems Capstone</a:t>
            </a:r>
          </a:p>
        </p:txBody>
      </p:sp>
      <p:sp>
        <p:nvSpPr>
          <p:cNvPr id="16" name="Professor Albert Einstein June 23, 2018">
            <a:extLst>
              <a:ext uri="{FF2B5EF4-FFF2-40B4-BE49-F238E27FC236}">
                <a16:creationId xmlns:a16="http://schemas.microsoft.com/office/drawing/2014/main" id="{5527AB94-C69B-2D43-9FA0-5F33D3D7F99A}"/>
              </a:ext>
            </a:extLst>
          </p:cNvPr>
          <p:cNvSpPr/>
          <p:nvPr/>
        </p:nvSpPr>
        <p:spPr>
          <a:xfrm>
            <a:off x="1358026" y="4363602"/>
            <a:ext cx="7658349" cy="4770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2400">
                <a:solidFill>
                  <a:srgbClr val="E87731"/>
                </a:solidFill>
                <a:latin typeface="Gineso Cond Thin"/>
                <a:ea typeface="Gineso Cond Thin"/>
                <a:cs typeface="Gineso Cond Thin"/>
                <a:sym typeface="Gineso Cond Thin"/>
              </a:defRPr>
            </a:pPr>
            <a:r>
              <a:rPr kumimoji="0" lang="en-US" sz="2500" b="0" i="0" u="none" strike="noStrike" kern="0" cap="all" spc="300" normalizeH="0" baseline="0" noProof="0" dirty="0">
                <a:ln>
                  <a:noFill/>
                </a:ln>
                <a:solidFill>
                  <a:srgbClr val="FFFFFF"/>
                </a:solidFill>
                <a:effectLst/>
                <a:uLnTx/>
                <a:uFillTx/>
                <a:latin typeface="Acherus Grotesque Light" panose="02000505000000020004" pitchFamily="2" charset="77"/>
                <a:ea typeface="Acherus Grotesque" charset="0"/>
                <a:cs typeface="Acherus Grotesque" charset="0"/>
                <a:sym typeface="Gineso Cond Thin"/>
              </a:rPr>
              <a:t>December 16, 2019</a:t>
            </a:r>
          </a:p>
        </p:txBody>
      </p:sp>
      <p:pic>
        <p:nvPicPr>
          <p:cNvPr id="4" name="Picture 3">
            <a:extLst>
              <a:ext uri="{FF2B5EF4-FFF2-40B4-BE49-F238E27FC236}">
                <a16:creationId xmlns:a16="http://schemas.microsoft.com/office/drawing/2014/main" id="{A0F3F740-704B-1B44-AA0F-484587FE6C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9648" y="2743199"/>
            <a:ext cx="2606041" cy="13716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p:nvPr/>
        </p:nvSpPr>
        <p:spPr>
          <a:xfrm>
            <a:off x="2286000" y="2457471"/>
            <a:ext cx="7620000" cy="1961407"/>
          </a:xfrm>
          <a:prstGeom prst="rect">
            <a:avLst/>
          </a:prstGeom>
          <a:solidFill>
            <a:schemeClr val="bg1"/>
          </a:solidFill>
          <a:ln w="12700">
            <a:miter lim="400000"/>
          </a:ln>
        </p:spPr>
        <p:txBody>
          <a:bodyPr lIns="45719" rIns="45719"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E87731"/>
                </a:solidFill>
              </a:defRPr>
            </a:pPr>
            <a:endParaRPr kumimoji="0" sz="1800" b="0" i="0" u="none" strike="noStrike" kern="0" cap="none" spc="0" normalizeH="0" baseline="0" noProof="0">
              <a:ln>
                <a:noFill/>
              </a:ln>
              <a:solidFill>
                <a:srgbClr val="E87731"/>
              </a:solidFill>
              <a:effectLst/>
              <a:uLnTx/>
              <a:uFillTx/>
              <a:latin typeface="Calibri"/>
              <a:cs typeface="Calibri"/>
              <a:sym typeface="Calibri"/>
            </a:endParaRPr>
          </a:p>
        </p:txBody>
      </p:sp>
      <p:sp>
        <p:nvSpPr>
          <p:cNvPr id="9" name="SECTION TITLE"/>
          <p:cNvSpPr/>
          <p:nvPr/>
        </p:nvSpPr>
        <p:spPr>
          <a:xfrm>
            <a:off x="3169605" y="3322783"/>
            <a:ext cx="5870684"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8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Let’s Break That Down</a:t>
            </a:r>
            <a:endParaRPr kumimoji="0" sz="48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1" name="Title 1">
            <a:extLst>
              <a:ext uri="{FF2B5EF4-FFF2-40B4-BE49-F238E27FC236}">
                <a16:creationId xmlns:a16="http://schemas.microsoft.com/office/drawing/2014/main" id="{5AC1087D-6D24-8C41-919A-07D4A322B7CE}"/>
              </a:ext>
            </a:extLst>
          </p:cNvPr>
          <p:cNvSpPr/>
          <p:nvPr/>
        </p:nvSpPr>
        <p:spPr>
          <a:xfrm>
            <a:off x="2463669" y="2615841"/>
            <a:ext cx="729830" cy="5078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r>
              <a:rPr kumimoji="0" sz="3000" b="0" i="0" u="none" strike="noStrike" kern="0" cap="none" spc="300" normalizeH="0" baseline="0" noProof="0" dirty="0">
                <a:ln>
                  <a:noFill/>
                </a:ln>
                <a:solidFill>
                  <a:srgbClr val="E87731"/>
                </a:solidFill>
                <a:effectLst/>
                <a:uLnTx/>
                <a:uFillTx/>
                <a:latin typeface="Acherus Grotesque Light" panose="02000505000000020004" pitchFamily="2" charset="77"/>
                <a:sym typeface="Gineso Cond Thin"/>
              </a:rPr>
              <a:t>01</a:t>
            </a:r>
          </a:p>
        </p:txBody>
      </p:sp>
      <p:sp>
        <p:nvSpPr>
          <p:cNvPr id="12" name="Straight Connector 16">
            <a:extLst>
              <a:ext uri="{FF2B5EF4-FFF2-40B4-BE49-F238E27FC236}">
                <a16:creationId xmlns:a16="http://schemas.microsoft.com/office/drawing/2014/main" id="{37887108-1065-504D-920F-0E6F1365190A}"/>
              </a:ext>
            </a:extLst>
          </p:cNvPr>
          <p:cNvSpPr/>
          <p:nvPr/>
        </p:nvSpPr>
        <p:spPr>
          <a:xfrm flipH="1">
            <a:off x="2092629" y="-250248"/>
            <a:ext cx="1" cy="5071163"/>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3" name="Straight Connector 19">
            <a:extLst>
              <a:ext uri="{FF2B5EF4-FFF2-40B4-BE49-F238E27FC236}">
                <a16:creationId xmlns:a16="http://schemas.microsoft.com/office/drawing/2014/main" id="{9F047498-F4DB-4549-929A-2B712B1428D8}"/>
              </a:ext>
            </a:extLst>
          </p:cNvPr>
          <p:cNvSpPr/>
          <p:nvPr/>
        </p:nvSpPr>
        <p:spPr>
          <a:xfrm>
            <a:off x="-750840" y="2236303"/>
            <a:ext cx="13693681"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4" name="Straight Connector 22">
            <a:extLst>
              <a:ext uri="{FF2B5EF4-FFF2-40B4-BE49-F238E27FC236}">
                <a16:creationId xmlns:a16="http://schemas.microsoft.com/office/drawing/2014/main" id="{442AB824-CCDB-B243-89B3-525E26A6D474}"/>
              </a:ext>
            </a:extLst>
          </p:cNvPr>
          <p:cNvSpPr/>
          <p:nvPr/>
        </p:nvSpPr>
        <p:spPr>
          <a:xfrm>
            <a:off x="-487681" y="4603733"/>
            <a:ext cx="13167362" cy="693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5" name="Straight Connector 16">
            <a:extLst>
              <a:ext uri="{FF2B5EF4-FFF2-40B4-BE49-F238E27FC236}">
                <a16:creationId xmlns:a16="http://schemas.microsoft.com/office/drawing/2014/main" id="{5E70DABF-837F-3D44-A8CA-FB69B8A0FBE9}"/>
              </a:ext>
            </a:extLst>
          </p:cNvPr>
          <p:cNvSpPr/>
          <p:nvPr/>
        </p:nvSpPr>
        <p:spPr>
          <a:xfrm flipH="1">
            <a:off x="10094290" y="1995293"/>
            <a:ext cx="1" cy="5619623"/>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Tree>
    <p:extLst>
      <p:ext uri="{BB962C8B-B14F-4D97-AF65-F5344CB8AC3E}">
        <p14:creationId xmlns:p14="http://schemas.microsoft.com/office/powerpoint/2010/main" val="9593336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AB7A4F-B74A-EE47-B8E8-AAC490CBAFA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734" b="7734"/>
          <a:stretch>
            <a:fillRect/>
          </a:stretch>
        </p:blipFill>
        <p:spPr>
          <a:prstGeom prst="rect">
            <a:avLst/>
          </a:prstGeom>
        </p:spPr>
      </p:pic>
      <p:sp>
        <p:nvSpPr>
          <p:cNvPr id="211" name="Rectangle 2"/>
          <p:cNvSpPr/>
          <p:nvPr/>
        </p:nvSpPr>
        <p:spPr>
          <a:xfrm>
            <a:off x="622412" y="603405"/>
            <a:ext cx="10947176" cy="5644959"/>
          </a:xfrm>
          <a:prstGeom prst="rect">
            <a:avLst/>
          </a:prstGeom>
          <a:solidFill>
            <a:schemeClr val="bg1"/>
          </a:solidFill>
          <a:ln w="12700">
            <a:miter lim="400000"/>
          </a:ln>
        </p:spPr>
        <p:txBody>
          <a:bodyPr lIns="45719" rIns="45719" anchor="ctr"/>
          <a:lstStyle/>
          <a:p>
            <a:pPr algn="ctr">
              <a:defRPr>
                <a:solidFill>
                  <a:schemeClr val="accent2"/>
                </a:solidFill>
              </a:defRPr>
            </a:pPr>
            <a:endParaRPr/>
          </a:p>
        </p:txBody>
      </p:sp>
      <p:sp>
        <p:nvSpPr>
          <p:cNvPr id="218" name="Straight Connector 55"/>
          <p:cNvSpPr/>
          <p:nvPr/>
        </p:nvSpPr>
        <p:spPr>
          <a:xfrm flipH="1">
            <a:off x="6253409" y="2252941"/>
            <a:ext cx="1" cy="2345885"/>
          </a:xfrm>
          <a:prstGeom prst="line">
            <a:avLst/>
          </a:prstGeom>
          <a:ln>
            <a:solidFill>
              <a:schemeClr val="accent3"/>
            </a:solidFill>
            <a:prstDash val="dash"/>
            <a:miter/>
          </a:ln>
        </p:spPr>
        <p:txBody>
          <a:bodyPr lIns="45719" rIns="45719"/>
          <a:lstStyle/>
          <a:p>
            <a:endParaRPr dirty="0"/>
          </a:p>
        </p:txBody>
      </p:sp>
      <p:grpSp>
        <p:nvGrpSpPr>
          <p:cNvPr id="2" name="Group 1">
            <a:extLst>
              <a:ext uri="{FF2B5EF4-FFF2-40B4-BE49-F238E27FC236}">
                <a16:creationId xmlns:a16="http://schemas.microsoft.com/office/drawing/2014/main" id="{A36C841E-CA4D-3545-9A3C-735E50B49EBC}"/>
              </a:ext>
            </a:extLst>
          </p:cNvPr>
          <p:cNvGrpSpPr/>
          <p:nvPr/>
        </p:nvGrpSpPr>
        <p:grpSpPr>
          <a:xfrm>
            <a:off x="2342823" y="3008533"/>
            <a:ext cx="4353213" cy="702573"/>
            <a:chOff x="1457569" y="2093829"/>
            <a:chExt cx="4353213" cy="702573"/>
          </a:xfrm>
        </p:grpSpPr>
        <p:sp>
          <p:nvSpPr>
            <p:cNvPr id="214" name="TextBox 5"/>
            <p:cNvSpPr/>
            <p:nvPr/>
          </p:nvSpPr>
          <p:spPr>
            <a:xfrm>
              <a:off x="1683088" y="2319348"/>
              <a:ext cx="4127694" cy="4770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400" spc="342">
                  <a:solidFill>
                    <a:srgbClr val="83003F"/>
                  </a:solidFill>
                  <a:latin typeface="Acherus Grotesque"/>
                  <a:ea typeface="Acherus Grotesque"/>
                  <a:cs typeface="Acherus Grotesque"/>
                  <a:sym typeface="Acherus Grotesque"/>
                </a:defRPr>
              </a:pPr>
              <a:r>
                <a:rPr lang="en-US" sz="2500" spc="300" dirty="0">
                  <a:solidFill>
                    <a:schemeClr val="tx1"/>
                  </a:solidFill>
                  <a:latin typeface="Acherus Grotesque Light" panose="02000505000000020004" pitchFamily="2" charset="77"/>
                </a:rPr>
                <a:t>RAM Backed</a:t>
              </a:r>
            </a:p>
          </p:txBody>
        </p:sp>
        <p:pic>
          <p:nvPicPr>
            <p:cNvPr id="224" name="pasted-image.pdf" descr="pasted-image.pdf"/>
            <p:cNvPicPr>
              <a:picLocks noChangeAspect="1"/>
            </p:cNvPicPr>
            <p:nvPr/>
          </p:nvPicPr>
          <p:blipFill>
            <a:blip r:embed="rId3"/>
            <a:stretch>
              <a:fillRect/>
            </a:stretch>
          </p:blipFill>
          <p:spPr>
            <a:xfrm>
              <a:off x="1457569" y="2093829"/>
              <a:ext cx="225519" cy="225519"/>
            </a:xfrm>
            <a:prstGeom prst="rect">
              <a:avLst/>
            </a:prstGeom>
            <a:ln w="12700">
              <a:miter lim="400000"/>
            </a:ln>
          </p:spPr>
        </p:pic>
      </p:grpSp>
      <p:sp>
        <p:nvSpPr>
          <p:cNvPr id="17" name="TextBox 20"/>
          <p:cNvSpPr/>
          <p:nvPr/>
        </p:nvSpPr>
        <p:spPr>
          <a:xfrm>
            <a:off x="6696036" y="3189095"/>
            <a:ext cx="4211147" cy="47705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400">
                <a:solidFill>
                  <a:srgbClr val="585C5E"/>
                </a:solidFill>
                <a:latin typeface="Crimson Text Roman"/>
                <a:ea typeface="Crimson Text Roman"/>
                <a:cs typeface="Crimson Text Roman"/>
                <a:sym typeface="Crimson Text Roman"/>
              </a:defRPr>
            </a:lvl1pPr>
          </a:lstStyle>
          <a:p>
            <a:pPr marL="285750" indent="-285750">
              <a:spcAft>
                <a:spcPts val="700"/>
              </a:spcAft>
              <a:buClr>
                <a:schemeClr val="accent2"/>
              </a:buClr>
              <a:buSzPct val="70000"/>
              <a:buFont typeface="Wingdings" charset="2"/>
              <a:buChar char="§"/>
            </a:pPr>
            <a:r>
              <a:rPr lang="en-US" sz="2500" dirty="0">
                <a:solidFill>
                  <a:schemeClr val="tx2"/>
                </a:solidFill>
              </a:rPr>
              <a:t>Lives in Main Memory</a:t>
            </a:r>
          </a:p>
        </p:txBody>
      </p:sp>
      <p:sp>
        <p:nvSpPr>
          <p:cNvPr id="20" name="Straight Connector 16">
            <a:extLst>
              <a:ext uri="{FF2B5EF4-FFF2-40B4-BE49-F238E27FC236}">
                <a16:creationId xmlns:a16="http://schemas.microsoft.com/office/drawing/2014/main" id="{19EE836A-9907-2B4A-8749-523DA8F40ED4}"/>
              </a:ext>
            </a:extLst>
          </p:cNvPr>
          <p:cNvSpPr/>
          <p:nvPr/>
        </p:nvSpPr>
        <p:spPr>
          <a:xfrm flipH="1">
            <a:off x="452175" y="-522244"/>
            <a:ext cx="1" cy="7902489"/>
          </a:xfrm>
          <a:prstGeom prst="line">
            <a:avLst/>
          </a:prstGeom>
          <a:ln>
            <a:solidFill>
              <a:schemeClr val="bg2"/>
            </a:solidFill>
            <a:prstDash val="dash"/>
            <a:miter/>
          </a:ln>
        </p:spPr>
        <p:txBody>
          <a:bodyPr lIns="45719" rIns="45719"/>
          <a:lstStyle/>
          <a:p>
            <a:endParaRPr/>
          </a:p>
        </p:txBody>
      </p:sp>
      <p:sp>
        <p:nvSpPr>
          <p:cNvPr id="21" name="Straight Connector 16">
            <a:extLst>
              <a:ext uri="{FF2B5EF4-FFF2-40B4-BE49-F238E27FC236}">
                <a16:creationId xmlns:a16="http://schemas.microsoft.com/office/drawing/2014/main" id="{BAC68ACA-481A-5243-8F22-B93EB5B33354}"/>
              </a:ext>
            </a:extLst>
          </p:cNvPr>
          <p:cNvSpPr/>
          <p:nvPr/>
        </p:nvSpPr>
        <p:spPr>
          <a:xfrm flipH="1">
            <a:off x="11733122" y="-522244"/>
            <a:ext cx="1" cy="7902489"/>
          </a:xfrm>
          <a:prstGeom prst="line">
            <a:avLst/>
          </a:prstGeom>
          <a:ln>
            <a:solidFill>
              <a:schemeClr val="bg2"/>
            </a:solidFill>
            <a:prstDash val="dash"/>
            <a:miter/>
          </a:ln>
        </p:spPr>
        <p:txBody>
          <a:bodyPr lIns="45719" rIns="45719"/>
          <a:lstStyle/>
          <a:p>
            <a:endParaRPr/>
          </a:p>
        </p:txBody>
      </p:sp>
      <p:sp>
        <p:nvSpPr>
          <p:cNvPr id="22" name="Straight Connector 16">
            <a:extLst>
              <a:ext uri="{FF2B5EF4-FFF2-40B4-BE49-F238E27FC236}">
                <a16:creationId xmlns:a16="http://schemas.microsoft.com/office/drawing/2014/main" id="{E2A31EA6-3A37-D54E-970B-F608A7467E90}"/>
              </a:ext>
            </a:extLst>
          </p:cNvPr>
          <p:cNvSpPr/>
          <p:nvPr/>
        </p:nvSpPr>
        <p:spPr>
          <a:xfrm rot="5400000" flipH="1">
            <a:off x="6096000" y="-5881718"/>
            <a:ext cx="0" cy="12677834"/>
          </a:xfrm>
          <a:prstGeom prst="line">
            <a:avLst/>
          </a:prstGeom>
          <a:ln>
            <a:solidFill>
              <a:schemeClr val="bg2"/>
            </a:solidFill>
            <a:prstDash val="dash"/>
            <a:miter/>
          </a:ln>
        </p:spPr>
        <p:txBody>
          <a:bodyPr lIns="45719" rIns="45719"/>
          <a:lstStyle/>
          <a:p>
            <a:endParaRPr/>
          </a:p>
        </p:txBody>
      </p:sp>
      <p:sp>
        <p:nvSpPr>
          <p:cNvPr id="23" name="Straight Connector 16">
            <a:extLst>
              <a:ext uri="{FF2B5EF4-FFF2-40B4-BE49-F238E27FC236}">
                <a16:creationId xmlns:a16="http://schemas.microsoft.com/office/drawing/2014/main" id="{F647C7E3-6F43-9747-84C5-0C36D8B3FF33}"/>
              </a:ext>
            </a:extLst>
          </p:cNvPr>
          <p:cNvSpPr/>
          <p:nvPr/>
        </p:nvSpPr>
        <p:spPr>
          <a:xfrm rot="5400000" flipH="1">
            <a:off x="6096000" y="61882"/>
            <a:ext cx="0" cy="12677834"/>
          </a:xfrm>
          <a:prstGeom prst="line">
            <a:avLst/>
          </a:prstGeom>
          <a:ln>
            <a:solidFill>
              <a:schemeClr val="bg2"/>
            </a:solidFill>
            <a:prstDash val="dash"/>
            <a:miter/>
          </a:ln>
        </p:spPr>
        <p:txBody>
          <a:bodyPr lIns="45719" rIns="45719"/>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AB7A4F-B74A-EE47-B8E8-AAC490CBAFA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734" b="7734"/>
          <a:stretch>
            <a:fillRect/>
          </a:stretch>
        </p:blipFill>
        <p:spPr>
          <a:prstGeom prst="rect">
            <a:avLst/>
          </a:prstGeom>
        </p:spPr>
      </p:pic>
      <p:sp>
        <p:nvSpPr>
          <p:cNvPr id="211" name="Rectangle 2"/>
          <p:cNvSpPr/>
          <p:nvPr/>
        </p:nvSpPr>
        <p:spPr>
          <a:xfrm>
            <a:off x="622412" y="603405"/>
            <a:ext cx="10947176" cy="5644959"/>
          </a:xfrm>
          <a:prstGeom prst="rect">
            <a:avLst/>
          </a:prstGeom>
          <a:solidFill>
            <a:schemeClr val="bg1"/>
          </a:solidFill>
          <a:ln w="12700">
            <a:miter lim="400000"/>
          </a:ln>
        </p:spPr>
        <p:txBody>
          <a:bodyPr lIns="45719" rIns="45719" anchor="ctr"/>
          <a:lstStyle/>
          <a:p>
            <a:pPr algn="ctr">
              <a:defRPr>
                <a:solidFill>
                  <a:schemeClr val="accent2"/>
                </a:solidFill>
              </a:defRPr>
            </a:pPr>
            <a:endParaRPr/>
          </a:p>
        </p:txBody>
      </p:sp>
      <p:sp>
        <p:nvSpPr>
          <p:cNvPr id="218" name="Straight Connector 55"/>
          <p:cNvSpPr/>
          <p:nvPr/>
        </p:nvSpPr>
        <p:spPr>
          <a:xfrm flipH="1">
            <a:off x="6253409" y="2252941"/>
            <a:ext cx="1" cy="2345885"/>
          </a:xfrm>
          <a:prstGeom prst="line">
            <a:avLst/>
          </a:prstGeom>
          <a:ln>
            <a:solidFill>
              <a:schemeClr val="accent3"/>
            </a:solidFill>
            <a:prstDash val="dash"/>
            <a:miter/>
          </a:ln>
        </p:spPr>
        <p:txBody>
          <a:bodyPr lIns="45719" rIns="45719"/>
          <a:lstStyle/>
          <a:p>
            <a:endParaRPr dirty="0"/>
          </a:p>
        </p:txBody>
      </p:sp>
      <p:grpSp>
        <p:nvGrpSpPr>
          <p:cNvPr id="2" name="Group 1">
            <a:extLst>
              <a:ext uri="{FF2B5EF4-FFF2-40B4-BE49-F238E27FC236}">
                <a16:creationId xmlns:a16="http://schemas.microsoft.com/office/drawing/2014/main" id="{A36C841E-CA4D-3545-9A3C-735E50B49EBC}"/>
              </a:ext>
            </a:extLst>
          </p:cNvPr>
          <p:cNvGrpSpPr/>
          <p:nvPr/>
        </p:nvGrpSpPr>
        <p:grpSpPr>
          <a:xfrm>
            <a:off x="2448570" y="2897038"/>
            <a:ext cx="4353213" cy="1087293"/>
            <a:chOff x="1457569" y="2093829"/>
            <a:chExt cx="4353213" cy="1087293"/>
          </a:xfrm>
        </p:grpSpPr>
        <p:sp>
          <p:nvSpPr>
            <p:cNvPr id="214" name="TextBox 5"/>
            <p:cNvSpPr/>
            <p:nvPr/>
          </p:nvSpPr>
          <p:spPr>
            <a:xfrm>
              <a:off x="1683088" y="2319348"/>
              <a:ext cx="4127694" cy="86177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400" spc="342">
                  <a:solidFill>
                    <a:srgbClr val="83003F"/>
                  </a:solidFill>
                  <a:latin typeface="Acherus Grotesque"/>
                  <a:ea typeface="Acherus Grotesque"/>
                  <a:cs typeface="Acherus Grotesque"/>
                  <a:sym typeface="Acherus Grotesque"/>
                </a:defRPr>
              </a:pPr>
              <a:r>
                <a:rPr lang="en-US" sz="2500" spc="300" dirty="0">
                  <a:solidFill>
                    <a:schemeClr val="tx1"/>
                  </a:solidFill>
                  <a:latin typeface="Acherus Grotesque Light" panose="02000505000000020004" pitchFamily="2" charset="77"/>
                </a:rPr>
                <a:t>Dynamically Compressed</a:t>
              </a:r>
            </a:p>
          </p:txBody>
        </p:sp>
        <p:pic>
          <p:nvPicPr>
            <p:cNvPr id="224" name="pasted-image.pdf" descr="pasted-image.pdf"/>
            <p:cNvPicPr>
              <a:picLocks noChangeAspect="1"/>
            </p:cNvPicPr>
            <p:nvPr/>
          </p:nvPicPr>
          <p:blipFill>
            <a:blip r:embed="rId3"/>
            <a:stretch>
              <a:fillRect/>
            </a:stretch>
          </p:blipFill>
          <p:spPr>
            <a:xfrm>
              <a:off x="1457569" y="2093829"/>
              <a:ext cx="225519" cy="225519"/>
            </a:xfrm>
            <a:prstGeom prst="rect">
              <a:avLst/>
            </a:prstGeom>
            <a:ln w="12700">
              <a:miter lim="400000"/>
            </a:ln>
          </p:spPr>
        </p:pic>
      </p:grpSp>
      <p:sp>
        <p:nvSpPr>
          <p:cNvPr id="17" name="TextBox 20"/>
          <p:cNvSpPr/>
          <p:nvPr/>
        </p:nvSpPr>
        <p:spPr>
          <a:xfrm>
            <a:off x="6696036" y="2996735"/>
            <a:ext cx="4211147" cy="86177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400">
                <a:solidFill>
                  <a:srgbClr val="585C5E"/>
                </a:solidFill>
                <a:latin typeface="Crimson Text Roman"/>
                <a:ea typeface="Crimson Text Roman"/>
                <a:cs typeface="Crimson Text Roman"/>
                <a:sym typeface="Crimson Text Roman"/>
              </a:defRPr>
            </a:lvl1pPr>
          </a:lstStyle>
          <a:p>
            <a:pPr marL="285750" indent="-285750">
              <a:spcAft>
                <a:spcPts val="700"/>
              </a:spcAft>
              <a:buClr>
                <a:schemeClr val="accent2"/>
              </a:buClr>
              <a:buSzPct val="70000"/>
              <a:buFont typeface="Wingdings" charset="2"/>
              <a:buChar char="§"/>
            </a:pPr>
            <a:r>
              <a:rPr lang="en-US" sz="2500" dirty="0">
                <a:solidFill>
                  <a:schemeClr val="tx2"/>
                </a:solidFill>
              </a:rPr>
              <a:t>Compress and decompress data on the fly</a:t>
            </a:r>
          </a:p>
        </p:txBody>
      </p:sp>
      <p:sp>
        <p:nvSpPr>
          <p:cNvPr id="20" name="Straight Connector 16">
            <a:extLst>
              <a:ext uri="{FF2B5EF4-FFF2-40B4-BE49-F238E27FC236}">
                <a16:creationId xmlns:a16="http://schemas.microsoft.com/office/drawing/2014/main" id="{19EE836A-9907-2B4A-8749-523DA8F40ED4}"/>
              </a:ext>
            </a:extLst>
          </p:cNvPr>
          <p:cNvSpPr/>
          <p:nvPr/>
        </p:nvSpPr>
        <p:spPr>
          <a:xfrm flipH="1">
            <a:off x="452175" y="-522244"/>
            <a:ext cx="1" cy="7902489"/>
          </a:xfrm>
          <a:prstGeom prst="line">
            <a:avLst/>
          </a:prstGeom>
          <a:ln>
            <a:solidFill>
              <a:schemeClr val="bg2"/>
            </a:solidFill>
            <a:prstDash val="dash"/>
            <a:miter/>
          </a:ln>
        </p:spPr>
        <p:txBody>
          <a:bodyPr lIns="45719" rIns="45719"/>
          <a:lstStyle/>
          <a:p>
            <a:endParaRPr/>
          </a:p>
        </p:txBody>
      </p:sp>
      <p:sp>
        <p:nvSpPr>
          <p:cNvPr id="21" name="Straight Connector 16">
            <a:extLst>
              <a:ext uri="{FF2B5EF4-FFF2-40B4-BE49-F238E27FC236}">
                <a16:creationId xmlns:a16="http://schemas.microsoft.com/office/drawing/2014/main" id="{BAC68ACA-481A-5243-8F22-B93EB5B33354}"/>
              </a:ext>
            </a:extLst>
          </p:cNvPr>
          <p:cNvSpPr/>
          <p:nvPr/>
        </p:nvSpPr>
        <p:spPr>
          <a:xfrm flipH="1">
            <a:off x="11733122" y="-522244"/>
            <a:ext cx="1" cy="7902489"/>
          </a:xfrm>
          <a:prstGeom prst="line">
            <a:avLst/>
          </a:prstGeom>
          <a:ln>
            <a:solidFill>
              <a:schemeClr val="bg2"/>
            </a:solidFill>
            <a:prstDash val="dash"/>
            <a:miter/>
          </a:ln>
        </p:spPr>
        <p:txBody>
          <a:bodyPr lIns="45719" rIns="45719"/>
          <a:lstStyle/>
          <a:p>
            <a:endParaRPr/>
          </a:p>
        </p:txBody>
      </p:sp>
      <p:sp>
        <p:nvSpPr>
          <p:cNvPr id="22" name="Straight Connector 16">
            <a:extLst>
              <a:ext uri="{FF2B5EF4-FFF2-40B4-BE49-F238E27FC236}">
                <a16:creationId xmlns:a16="http://schemas.microsoft.com/office/drawing/2014/main" id="{E2A31EA6-3A37-D54E-970B-F608A7467E90}"/>
              </a:ext>
            </a:extLst>
          </p:cNvPr>
          <p:cNvSpPr/>
          <p:nvPr/>
        </p:nvSpPr>
        <p:spPr>
          <a:xfrm rot="5400000" flipH="1">
            <a:off x="6096000" y="-5881718"/>
            <a:ext cx="0" cy="12677834"/>
          </a:xfrm>
          <a:prstGeom prst="line">
            <a:avLst/>
          </a:prstGeom>
          <a:ln>
            <a:solidFill>
              <a:schemeClr val="bg2"/>
            </a:solidFill>
            <a:prstDash val="dash"/>
            <a:miter/>
          </a:ln>
        </p:spPr>
        <p:txBody>
          <a:bodyPr lIns="45719" rIns="45719"/>
          <a:lstStyle/>
          <a:p>
            <a:endParaRPr/>
          </a:p>
        </p:txBody>
      </p:sp>
      <p:sp>
        <p:nvSpPr>
          <p:cNvPr id="23" name="Straight Connector 16">
            <a:extLst>
              <a:ext uri="{FF2B5EF4-FFF2-40B4-BE49-F238E27FC236}">
                <a16:creationId xmlns:a16="http://schemas.microsoft.com/office/drawing/2014/main" id="{F647C7E3-6F43-9747-84C5-0C36D8B3FF33}"/>
              </a:ext>
            </a:extLst>
          </p:cNvPr>
          <p:cNvSpPr/>
          <p:nvPr/>
        </p:nvSpPr>
        <p:spPr>
          <a:xfrm rot="5400000" flipH="1">
            <a:off x="6096000" y="61882"/>
            <a:ext cx="0" cy="12677834"/>
          </a:xfrm>
          <a:prstGeom prst="line">
            <a:avLst/>
          </a:prstGeom>
          <a:ln>
            <a:solidFill>
              <a:schemeClr val="bg2"/>
            </a:solidFill>
            <a:prstDash val="dash"/>
            <a:miter/>
          </a:ln>
        </p:spPr>
        <p:txBody>
          <a:bodyPr lIns="45719" rIns="45719"/>
          <a:lstStyle/>
          <a:p>
            <a:endParaRPr/>
          </a:p>
        </p:txBody>
      </p:sp>
    </p:spTree>
    <p:extLst>
      <p:ext uri="{BB962C8B-B14F-4D97-AF65-F5344CB8AC3E}">
        <p14:creationId xmlns:p14="http://schemas.microsoft.com/office/powerpoint/2010/main" val="30095910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AB7A4F-B74A-EE47-B8E8-AAC490CBAFA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734" b="7734"/>
          <a:stretch>
            <a:fillRect/>
          </a:stretch>
        </p:blipFill>
        <p:spPr>
          <a:prstGeom prst="rect">
            <a:avLst/>
          </a:prstGeom>
        </p:spPr>
      </p:pic>
      <p:sp>
        <p:nvSpPr>
          <p:cNvPr id="211" name="Rectangle 2"/>
          <p:cNvSpPr/>
          <p:nvPr/>
        </p:nvSpPr>
        <p:spPr>
          <a:xfrm>
            <a:off x="622412" y="603405"/>
            <a:ext cx="10947176" cy="5644959"/>
          </a:xfrm>
          <a:prstGeom prst="rect">
            <a:avLst/>
          </a:prstGeom>
          <a:solidFill>
            <a:schemeClr val="bg1"/>
          </a:solidFill>
          <a:ln w="12700">
            <a:miter lim="400000"/>
          </a:ln>
        </p:spPr>
        <p:txBody>
          <a:bodyPr lIns="45719" rIns="45719" anchor="ctr"/>
          <a:lstStyle/>
          <a:p>
            <a:pPr algn="ctr">
              <a:defRPr>
                <a:solidFill>
                  <a:schemeClr val="accent2"/>
                </a:solidFill>
              </a:defRPr>
            </a:pPr>
            <a:endParaRPr/>
          </a:p>
        </p:txBody>
      </p:sp>
      <p:sp>
        <p:nvSpPr>
          <p:cNvPr id="218" name="Straight Connector 55"/>
          <p:cNvSpPr/>
          <p:nvPr/>
        </p:nvSpPr>
        <p:spPr>
          <a:xfrm flipH="1">
            <a:off x="6253409" y="2252941"/>
            <a:ext cx="1" cy="2345885"/>
          </a:xfrm>
          <a:prstGeom prst="line">
            <a:avLst/>
          </a:prstGeom>
          <a:ln>
            <a:solidFill>
              <a:schemeClr val="accent3"/>
            </a:solidFill>
            <a:prstDash val="dash"/>
            <a:miter/>
          </a:ln>
        </p:spPr>
        <p:txBody>
          <a:bodyPr lIns="45719" rIns="45719"/>
          <a:lstStyle/>
          <a:p>
            <a:endParaRPr dirty="0"/>
          </a:p>
        </p:txBody>
      </p:sp>
      <p:grpSp>
        <p:nvGrpSpPr>
          <p:cNvPr id="2" name="Group 1">
            <a:extLst>
              <a:ext uri="{FF2B5EF4-FFF2-40B4-BE49-F238E27FC236}">
                <a16:creationId xmlns:a16="http://schemas.microsoft.com/office/drawing/2014/main" id="{A36C841E-CA4D-3545-9A3C-735E50B49EBC}"/>
              </a:ext>
            </a:extLst>
          </p:cNvPr>
          <p:cNvGrpSpPr/>
          <p:nvPr/>
        </p:nvGrpSpPr>
        <p:grpSpPr>
          <a:xfrm>
            <a:off x="2179289" y="2884597"/>
            <a:ext cx="4353213" cy="702573"/>
            <a:chOff x="1457569" y="2093829"/>
            <a:chExt cx="4353213" cy="702573"/>
          </a:xfrm>
        </p:grpSpPr>
        <p:sp>
          <p:nvSpPr>
            <p:cNvPr id="214" name="TextBox 5"/>
            <p:cNvSpPr/>
            <p:nvPr/>
          </p:nvSpPr>
          <p:spPr>
            <a:xfrm>
              <a:off x="1683088" y="2319348"/>
              <a:ext cx="4127694" cy="4770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400" spc="342">
                  <a:solidFill>
                    <a:srgbClr val="83003F"/>
                  </a:solidFill>
                  <a:latin typeface="Acherus Grotesque"/>
                  <a:ea typeface="Acherus Grotesque"/>
                  <a:cs typeface="Acherus Grotesque"/>
                  <a:sym typeface="Acherus Grotesque"/>
                </a:defRPr>
              </a:pPr>
              <a:r>
                <a:rPr lang="en-US" sz="2500" spc="300" dirty="0">
                  <a:solidFill>
                    <a:schemeClr val="tx1"/>
                  </a:solidFill>
                  <a:latin typeface="Acherus Grotesque Light" panose="02000505000000020004" pitchFamily="2" charset="77"/>
                </a:rPr>
                <a:t>Swap Device Driver</a:t>
              </a:r>
            </a:p>
          </p:txBody>
        </p:sp>
        <p:pic>
          <p:nvPicPr>
            <p:cNvPr id="224" name="pasted-image.pdf" descr="pasted-image.pdf"/>
            <p:cNvPicPr>
              <a:picLocks noChangeAspect="1"/>
            </p:cNvPicPr>
            <p:nvPr/>
          </p:nvPicPr>
          <p:blipFill>
            <a:blip r:embed="rId3"/>
            <a:stretch>
              <a:fillRect/>
            </a:stretch>
          </p:blipFill>
          <p:spPr>
            <a:xfrm>
              <a:off x="1457569" y="2093829"/>
              <a:ext cx="225519" cy="225519"/>
            </a:xfrm>
            <a:prstGeom prst="rect">
              <a:avLst/>
            </a:prstGeom>
            <a:ln w="12700">
              <a:miter lim="400000"/>
            </a:ln>
          </p:spPr>
        </p:pic>
      </p:grpSp>
      <p:sp>
        <p:nvSpPr>
          <p:cNvPr id="17" name="TextBox 20"/>
          <p:cNvSpPr/>
          <p:nvPr/>
        </p:nvSpPr>
        <p:spPr>
          <a:xfrm>
            <a:off x="6696036" y="2996735"/>
            <a:ext cx="4211147" cy="86177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400">
                <a:solidFill>
                  <a:srgbClr val="585C5E"/>
                </a:solidFill>
                <a:latin typeface="Crimson Text Roman"/>
                <a:ea typeface="Crimson Text Roman"/>
                <a:cs typeface="Crimson Text Roman"/>
                <a:sym typeface="Crimson Text Roman"/>
              </a:defRPr>
            </a:lvl1pPr>
          </a:lstStyle>
          <a:p>
            <a:pPr marL="285750" indent="-285750">
              <a:spcAft>
                <a:spcPts val="700"/>
              </a:spcAft>
              <a:buClr>
                <a:schemeClr val="accent2"/>
              </a:buClr>
              <a:buSzPct val="70000"/>
              <a:buFont typeface="Wingdings" charset="2"/>
              <a:buChar char="§"/>
            </a:pPr>
            <a:r>
              <a:rPr lang="en-US" sz="2500" dirty="0">
                <a:solidFill>
                  <a:schemeClr val="tx2"/>
                </a:solidFill>
              </a:rPr>
              <a:t>Create a Block Device Driver and use it solely for Swap</a:t>
            </a:r>
          </a:p>
        </p:txBody>
      </p:sp>
      <p:sp>
        <p:nvSpPr>
          <p:cNvPr id="20" name="Straight Connector 16">
            <a:extLst>
              <a:ext uri="{FF2B5EF4-FFF2-40B4-BE49-F238E27FC236}">
                <a16:creationId xmlns:a16="http://schemas.microsoft.com/office/drawing/2014/main" id="{19EE836A-9907-2B4A-8749-523DA8F40ED4}"/>
              </a:ext>
            </a:extLst>
          </p:cNvPr>
          <p:cNvSpPr/>
          <p:nvPr/>
        </p:nvSpPr>
        <p:spPr>
          <a:xfrm flipH="1">
            <a:off x="452175" y="-522244"/>
            <a:ext cx="1" cy="7902489"/>
          </a:xfrm>
          <a:prstGeom prst="line">
            <a:avLst/>
          </a:prstGeom>
          <a:ln>
            <a:solidFill>
              <a:schemeClr val="bg2"/>
            </a:solidFill>
            <a:prstDash val="dash"/>
            <a:miter/>
          </a:ln>
        </p:spPr>
        <p:txBody>
          <a:bodyPr lIns="45719" rIns="45719"/>
          <a:lstStyle/>
          <a:p>
            <a:endParaRPr/>
          </a:p>
        </p:txBody>
      </p:sp>
      <p:sp>
        <p:nvSpPr>
          <p:cNvPr id="21" name="Straight Connector 16">
            <a:extLst>
              <a:ext uri="{FF2B5EF4-FFF2-40B4-BE49-F238E27FC236}">
                <a16:creationId xmlns:a16="http://schemas.microsoft.com/office/drawing/2014/main" id="{BAC68ACA-481A-5243-8F22-B93EB5B33354}"/>
              </a:ext>
            </a:extLst>
          </p:cNvPr>
          <p:cNvSpPr/>
          <p:nvPr/>
        </p:nvSpPr>
        <p:spPr>
          <a:xfrm flipH="1">
            <a:off x="11733122" y="-522244"/>
            <a:ext cx="1" cy="7902489"/>
          </a:xfrm>
          <a:prstGeom prst="line">
            <a:avLst/>
          </a:prstGeom>
          <a:ln>
            <a:solidFill>
              <a:schemeClr val="bg2"/>
            </a:solidFill>
            <a:prstDash val="dash"/>
            <a:miter/>
          </a:ln>
        </p:spPr>
        <p:txBody>
          <a:bodyPr lIns="45719" rIns="45719"/>
          <a:lstStyle/>
          <a:p>
            <a:endParaRPr/>
          </a:p>
        </p:txBody>
      </p:sp>
      <p:sp>
        <p:nvSpPr>
          <p:cNvPr id="22" name="Straight Connector 16">
            <a:extLst>
              <a:ext uri="{FF2B5EF4-FFF2-40B4-BE49-F238E27FC236}">
                <a16:creationId xmlns:a16="http://schemas.microsoft.com/office/drawing/2014/main" id="{E2A31EA6-3A37-D54E-970B-F608A7467E90}"/>
              </a:ext>
            </a:extLst>
          </p:cNvPr>
          <p:cNvSpPr/>
          <p:nvPr/>
        </p:nvSpPr>
        <p:spPr>
          <a:xfrm rot="5400000" flipH="1">
            <a:off x="6096000" y="-5881718"/>
            <a:ext cx="0" cy="12677834"/>
          </a:xfrm>
          <a:prstGeom prst="line">
            <a:avLst/>
          </a:prstGeom>
          <a:ln>
            <a:solidFill>
              <a:schemeClr val="bg2"/>
            </a:solidFill>
            <a:prstDash val="dash"/>
            <a:miter/>
          </a:ln>
        </p:spPr>
        <p:txBody>
          <a:bodyPr lIns="45719" rIns="45719"/>
          <a:lstStyle/>
          <a:p>
            <a:endParaRPr/>
          </a:p>
        </p:txBody>
      </p:sp>
      <p:sp>
        <p:nvSpPr>
          <p:cNvPr id="23" name="Straight Connector 16">
            <a:extLst>
              <a:ext uri="{FF2B5EF4-FFF2-40B4-BE49-F238E27FC236}">
                <a16:creationId xmlns:a16="http://schemas.microsoft.com/office/drawing/2014/main" id="{F647C7E3-6F43-9747-84C5-0C36D8B3FF33}"/>
              </a:ext>
            </a:extLst>
          </p:cNvPr>
          <p:cNvSpPr/>
          <p:nvPr/>
        </p:nvSpPr>
        <p:spPr>
          <a:xfrm rot="5400000" flipH="1">
            <a:off x="6096000" y="61882"/>
            <a:ext cx="0" cy="12677834"/>
          </a:xfrm>
          <a:prstGeom prst="line">
            <a:avLst/>
          </a:prstGeom>
          <a:ln>
            <a:solidFill>
              <a:schemeClr val="bg2"/>
            </a:solidFill>
            <a:prstDash val="dash"/>
            <a:miter/>
          </a:ln>
        </p:spPr>
        <p:txBody>
          <a:bodyPr lIns="45719" rIns="45719"/>
          <a:lstStyle/>
          <a:p>
            <a:endParaRPr/>
          </a:p>
        </p:txBody>
      </p:sp>
    </p:spTree>
    <p:extLst>
      <p:ext uri="{BB962C8B-B14F-4D97-AF65-F5344CB8AC3E}">
        <p14:creationId xmlns:p14="http://schemas.microsoft.com/office/powerpoint/2010/main" val="201510556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3">
            <a:alphaModFix amt="25000"/>
          </a:blip>
          <a:stretch>
            <a:fillRect/>
          </a:stretch>
        </p:blipFill>
        <p:spPr>
          <a:xfrm>
            <a:off x="-120012" y="-826566"/>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671527" y="1530350"/>
            <a:ext cx="5884460" cy="4487315"/>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11246" y="1670291"/>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Our Solution</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786765" y="1862681"/>
            <a:ext cx="5525897" cy="3416320"/>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If memory is full and swap has bad performance, how do we get more memory?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b="1" kern="0" dirty="0">
                <a:solidFill>
                  <a:srgbClr val="75787B"/>
                </a:solidFill>
                <a:latin typeface="Crimson Text Roman"/>
                <a:ea typeface="Crimson Text Roman"/>
                <a:cs typeface="Crimson Text Roman"/>
                <a:sym typeface="Crimson Text Roman"/>
              </a:rPr>
              <a:t>Compression!</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Create a new device and driver that lives in RAM and acts as a Swap file.</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a:solidFill>
                  <a:srgbClr val="75787B"/>
                </a:solidFill>
                <a:latin typeface="Crimson Text Roman"/>
                <a:ea typeface="Crimson Text Roman"/>
                <a:cs typeface="Crimson Text Roman"/>
                <a:sym typeface="Crimson Text Roman"/>
              </a:rPr>
              <a:t>OS </a:t>
            </a:r>
            <a:r>
              <a:rPr lang="en-US" sz="2400" kern="0" dirty="0">
                <a:solidFill>
                  <a:srgbClr val="75787B"/>
                </a:solidFill>
                <a:latin typeface="Crimson Text Roman"/>
                <a:ea typeface="Crimson Text Roman"/>
                <a:cs typeface="Crimson Text Roman"/>
                <a:sym typeface="Crimson Text Roman"/>
              </a:rPr>
              <a:t>thinks its swapping a page out to our device, but it will always still be in memory.  </a:t>
            </a:r>
          </a:p>
        </p:txBody>
      </p:sp>
    </p:spTree>
    <p:extLst>
      <p:ext uri="{BB962C8B-B14F-4D97-AF65-F5344CB8AC3E}">
        <p14:creationId xmlns:p14="http://schemas.microsoft.com/office/powerpoint/2010/main" val="113687942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Our Solution (2)</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785652"/>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Optimally done in </a:t>
            </a:r>
            <a:r>
              <a:rPr lang="en-US" sz="2400" kern="0" dirty="0" err="1">
                <a:solidFill>
                  <a:srgbClr val="75787B"/>
                </a:solidFill>
                <a:latin typeface="Crimson Text Roman"/>
                <a:ea typeface="Crimson Text Roman"/>
                <a:cs typeface="Crimson Text Roman"/>
                <a:sym typeface="Crimson Text Roman"/>
              </a:rPr>
              <a:t>page.h</a:t>
            </a:r>
            <a:r>
              <a:rPr lang="en-US" sz="2400" kern="0" dirty="0">
                <a:solidFill>
                  <a:srgbClr val="75787B"/>
                </a:solidFill>
                <a:latin typeface="Crimson Text Roman"/>
                <a:ea typeface="Crimson Text Roman"/>
                <a:cs typeface="Crimson Text Roman"/>
                <a:sym typeface="Crimson Text Roman"/>
              </a:rPr>
              <a:t>. Done in device driver form for demonstration purposes. </a:t>
            </a: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We “Reserve” part of memory for our device.</a:t>
            </a: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Device has an uncompressed portion and a compressed portion.</a:t>
            </a: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Once the uncompressed section hits a threshold, we compress a portion and store in the compressed section.</a:t>
            </a:r>
          </a:p>
        </p:txBody>
      </p:sp>
    </p:spTree>
    <p:extLst>
      <p:ext uri="{BB962C8B-B14F-4D97-AF65-F5344CB8AC3E}">
        <p14:creationId xmlns:p14="http://schemas.microsoft.com/office/powerpoint/2010/main" val="415921934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B331F3F-4A1B-43AF-95A8-2C28BECB4789}"/>
              </a:ext>
            </a:extLst>
          </p:cNvPr>
          <p:cNvGraphicFramePr/>
          <p:nvPr>
            <p:extLst>
              <p:ext uri="{D42A27DB-BD31-4B8C-83A1-F6EECF244321}">
                <p14:modId xmlns:p14="http://schemas.microsoft.com/office/powerpoint/2010/main" val="354082115"/>
              </p:ext>
            </p:extLst>
          </p:nvPr>
        </p:nvGraphicFramePr>
        <p:xfrm>
          <a:off x="2032000" y="1591977"/>
          <a:ext cx="8128000" cy="4546356"/>
        </p:xfrm>
        <a:graphic>
          <a:graphicData uri="http://schemas.openxmlformats.org/drawingml/2006/chart">
            <c:chart xmlns:c="http://schemas.openxmlformats.org/drawingml/2006/chart" xmlns:r="http://schemas.openxmlformats.org/officeDocument/2006/relationships" r:id="rId2"/>
          </a:graphicData>
        </a:graphic>
      </p:graphicFrame>
      <p:sp>
        <p:nvSpPr>
          <p:cNvPr id="7" name="MEET OUR TEAM">
            <a:extLst>
              <a:ext uri="{FF2B5EF4-FFF2-40B4-BE49-F238E27FC236}">
                <a16:creationId xmlns:a16="http://schemas.microsoft.com/office/drawing/2014/main" id="{A179FFFF-D1D6-439B-B933-79E733679910}"/>
              </a:ext>
            </a:extLst>
          </p:cNvPr>
          <p:cNvSpPr/>
          <p:nvPr/>
        </p:nvSpPr>
        <p:spPr>
          <a:xfrm>
            <a:off x="846665" y="763812"/>
            <a:ext cx="9422244"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sz="4400" spc="600" dirty="0">
                <a:solidFill>
                  <a:schemeClr val="tx2"/>
                </a:solidFill>
                <a:latin typeface="Acherus Grotesque Medium" panose="02000505000000020004" pitchFamily="2" charset="77"/>
              </a:rPr>
              <a:t>Starting to Fill Uncompressed</a:t>
            </a:r>
            <a:endParaRPr sz="4400" spc="600" dirty="0">
              <a:solidFill>
                <a:schemeClr val="tx2"/>
              </a:solidFill>
              <a:latin typeface="Acherus Grotesque Medium" panose="02000505000000020004" pitchFamily="2" charset="77"/>
            </a:endParaRPr>
          </a:p>
        </p:txBody>
      </p:sp>
    </p:spTree>
    <p:extLst>
      <p:ext uri="{BB962C8B-B14F-4D97-AF65-F5344CB8AC3E}">
        <p14:creationId xmlns:p14="http://schemas.microsoft.com/office/powerpoint/2010/main" val="28186683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B331F3F-4A1B-43AF-95A8-2C28BECB4789}"/>
              </a:ext>
            </a:extLst>
          </p:cNvPr>
          <p:cNvGraphicFramePr/>
          <p:nvPr>
            <p:extLst>
              <p:ext uri="{D42A27DB-BD31-4B8C-83A1-F6EECF244321}">
                <p14:modId xmlns:p14="http://schemas.microsoft.com/office/powerpoint/2010/main" val="1624052188"/>
              </p:ext>
            </p:extLst>
          </p:nvPr>
        </p:nvGraphicFramePr>
        <p:xfrm>
          <a:off x="2032000" y="1591977"/>
          <a:ext cx="8128000" cy="4546356"/>
        </p:xfrm>
        <a:graphic>
          <a:graphicData uri="http://schemas.openxmlformats.org/drawingml/2006/chart">
            <c:chart xmlns:c="http://schemas.openxmlformats.org/drawingml/2006/chart" xmlns:r="http://schemas.openxmlformats.org/officeDocument/2006/relationships" r:id="rId2"/>
          </a:graphicData>
        </a:graphic>
      </p:graphicFrame>
      <p:sp>
        <p:nvSpPr>
          <p:cNvPr id="7" name="MEET OUR TEAM">
            <a:extLst>
              <a:ext uri="{FF2B5EF4-FFF2-40B4-BE49-F238E27FC236}">
                <a16:creationId xmlns:a16="http://schemas.microsoft.com/office/drawing/2014/main" id="{A179FFFF-D1D6-439B-B933-79E733679910}"/>
              </a:ext>
            </a:extLst>
          </p:cNvPr>
          <p:cNvSpPr/>
          <p:nvPr/>
        </p:nvSpPr>
        <p:spPr>
          <a:xfrm>
            <a:off x="846665" y="763812"/>
            <a:ext cx="9422244"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sz="4400" spc="600" dirty="0">
                <a:solidFill>
                  <a:schemeClr val="tx2"/>
                </a:solidFill>
                <a:latin typeface="Acherus Grotesque Medium" panose="02000505000000020004" pitchFamily="2" charset="77"/>
              </a:rPr>
              <a:t>Uncompressed Full</a:t>
            </a:r>
            <a:endParaRPr sz="4400" spc="600" dirty="0">
              <a:solidFill>
                <a:schemeClr val="tx2"/>
              </a:solidFill>
              <a:latin typeface="Acherus Grotesque Medium" panose="02000505000000020004" pitchFamily="2" charset="77"/>
            </a:endParaRPr>
          </a:p>
        </p:txBody>
      </p:sp>
    </p:spTree>
    <p:extLst>
      <p:ext uri="{BB962C8B-B14F-4D97-AF65-F5344CB8AC3E}">
        <p14:creationId xmlns:p14="http://schemas.microsoft.com/office/powerpoint/2010/main" val="19338518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5B331F3F-4A1B-43AF-95A8-2C28BECB4789}"/>
              </a:ext>
            </a:extLst>
          </p:cNvPr>
          <p:cNvGraphicFramePr/>
          <p:nvPr>
            <p:extLst>
              <p:ext uri="{D42A27DB-BD31-4B8C-83A1-F6EECF244321}">
                <p14:modId xmlns:p14="http://schemas.microsoft.com/office/powerpoint/2010/main" val="773287435"/>
              </p:ext>
            </p:extLst>
          </p:nvPr>
        </p:nvGraphicFramePr>
        <p:xfrm>
          <a:off x="2032000" y="1591977"/>
          <a:ext cx="8128000" cy="4546356"/>
        </p:xfrm>
        <a:graphic>
          <a:graphicData uri="http://schemas.openxmlformats.org/drawingml/2006/chart">
            <c:chart xmlns:c="http://schemas.openxmlformats.org/drawingml/2006/chart" xmlns:r="http://schemas.openxmlformats.org/officeDocument/2006/relationships" r:id="rId2"/>
          </a:graphicData>
        </a:graphic>
      </p:graphicFrame>
      <p:sp>
        <p:nvSpPr>
          <p:cNvPr id="7" name="MEET OUR TEAM">
            <a:extLst>
              <a:ext uri="{FF2B5EF4-FFF2-40B4-BE49-F238E27FC236}">
                <a16:creationId xmlns:a16="http://schemas.microsoft.com/office/drawing/2014/main" id="{A179FFFF-D1D6-439B-B933-79E733679910}"/>
              </a:ext>
            </a:extLst>
          </p:cNvPr>
          <p:cNvSpPr/>
          <p:nvPr/>
        </p:nvSpPr>
        <p:spPr>
          <a:xfrm>
            <a:off x="846665" y="763812"/>
            <a:ext cx="9422244" cy="66798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859536">
              <a:lnSpc>
                <a:spcPct val="90000"/>
              </a:lnSpc>
              <a:defRPr sz="3759" spc="188">
                <a:solidFill>
                  <a:srgbClr val="585C5E"/>
                </a:solidFill>
                <a:latin typeface="Acherus Grotesque"/>
                <a:ea typeface="Acherus Grotesque"/>
                <a:cs typeface="Acherus Grotesque"/>
                <a:sym typeface="Acherus Grotesque"/>
              </a:defRPr>
            </a:lvl1pPr>
          </a:lstStyle>
          <a:p>
            <a:r>
              <a:rPr lang="en-US" sz="2400" spc="600" dirty="0">
                <a:solidFill>
                  <a:schemeClr val="tx2"/>
                </a:solidFill>
                <a:latin typeface="Acherus Grotesque Medium" panose="02000505000000020004" pitchFamily="2" charset="77"/>
              </a:rPr>
              <a:t>Flush Portion of Uncompressed to Compressed</a:t>
            </a:r>
            <a:endParaRPr sz="2400" spc="600" dirty="0">
              <a:solidFill>
                <a:schemeClr val="tx2"/>
              </a:solidFill>
              <a:latin typeface="Acherus Grotesque Medium" panose="02000505000000020004" pitchFamily="2" charset="77"/>
            </a:endParaRPr>
          </a:p>
        </p:txBody>
      </p:sp>
      <p:cxnSp>
        <p:nvCxnSpPr>
          <p:cNvPr id="3" name="Straight Arrow Connector 2">
            <a:extLst>
              <a:ext uri="{FF2B5EF4-FFF2-40B4-BE49-F238E27FC236}">
                <a16:creationId xmlns:a16="http://schemas.microsoft.com/office/drawing/2014/main" id="{42DBB3AA-419F-47B7-A94F-0C50B0A6BF64}"/>
              </a:ext>
            </a:extLst>
          </p:cNvPr>
          <p:cNvCxnSpPr>
            <a:cxnSpLocks/>
          </p:cNvCxnSpPr>
          <p:nvPr/>
        </p:nvCxnSpPr>
        <p:spPr>
          <a:xfrm flipH="1" flipV="1">
            <a:off x="6808662" y="5025912"/>
            <a:ext cx="3210270" cy="1"/>
          </a:xfrm>
          <a:prstGeom prst="straightConnector1">
            <a:avLst/>
          </a:prstGeom>
          <a:noFill/>
          <a:ln w="60325"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F98A256E-25CC-424A-8CC9-F10805B2D22D}"/>
              </a:ext>
            </a:extLst>
          </p:cNvPr>
          <p:cNvCxnSpPr>
            <a:cxnSpLocks/>
          </p:cNvCxnSpPr>
          <p:nvPr/>
        </p:nvCxnSpPr>
        <p:spPr>
          <a:xfrm>
            <a:off x="3609952" y="2860516"/>
            <a:ext cx="1565663" cy="0"/>
          </a:xfrm>
          <a:prstGeom prst="straightConnector1">
            <a:avLst/>
          </a:prstGeom>
          <a:noFill/>
          <a:ln w="44450" cap="flat">
            <a:solidFill>
              <a:schemeClr val="accent2"/>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TextBox 1">
            <a:extLst>
              <a:ext uri="{FF2B5EF4-FFF2-40B4-BE49-F238E27FC236}">
                <a16:creationId xmlns:a16="http://schemas.microsoft.com/office/drawing/2014/main" id="{C1B72CFB-812D-4D04-B825-3B280B1EBDD6}"/>
              </a:ext>
            </a:extLst>
          </p:cNvPr>
          <p:cNvSpPr txBox="1"/>
          <p:nvPr/>
        </p:nvSpPr>
        <p:spPr>
          <a:xfrm>
            <a:off x="7375075" y="5081358"/>
            <a:ext cx="14941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50 MB Free</a:t>
            </a:r>
          </a:p>
        </p:txBody>
      </p:sp>
      <p:sp>
        <p:nvSpPr>
          <p:cNvPr id="13" name="TextBox 1">
            <a:extLst>
              <a:ext uri="{FF2B5EF4-FFF2-40B4-BE49-F238E27FC236}">
                <a16:creationId xmlns:a16="http://schemas.microsoft.com/office/drawing/2014/main" id="{EC54FA7D-B47D-4525-8F18-6EFCBE03B85A}"/>
              </a:ext>
            </a:extLst>
          </p:cNvPr>
          <p:cNvSpPr txBox="1"/>
          <p:nvPr/>
        </p:nvSpPr>
        <p:spPr>
          <a:xfrm>
            <a:off x="3981144" y="2911316"/>
            <a:ext cx="8232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accent2"/>
                </a:solidFill>
                <a:effectLst/>
                <a:uFillTx/>
                <a:latin typeface="+mj-lt"/>
                <a:ea typeface="+mj-ea"/>
                <a:cs typeface="+mj-cs"/>
                <a:sym typeface="Calibri"/>
              </a:rPr>
              <a:t>25 MB Used</a:t>
            </a:r>
          </a:p>
        </p:txBody>
      </p:sp>
    </p:spTree>
    <p:extLst>
      <p:ext uri="{BB962C8B-B14F-4D97-AF65-F5344CB8AC3E}">
        <p14:creationId xmlns:p14="http://schemas.microsoft.com/office/powerpoint/2010/main" val="36057585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Design</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1464817"/>
            <a:ext cx="6548925" cy="230462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5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Background and Motivation</a:t>
            </a:r>
            <a:endParaRPr kumimoji="0" sz="5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Device Struct Highlights</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046988"/>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Mapping array and reverse mapping array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High/low watermarks</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Size compressed/uncompressed</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Used compressed/used uncompressed bytes</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err="1">
                <a:solidFill>
                  <a:srgbClr val="75787B"/>
                </a:solidFill>
                <a:latin typeface="Crimson Text Roman"/>
                <a:ea typeface="Crimson Text Roman"/>
                <a:cs typeface="Crimson Text Roman"/>
                <a:sym typeface="Crimson Text Roman"/>
              </a:rPr>
              <a:t>Compressed_data</a:t>
            </a:r>
            <a:r>
              <a:rPr lang="en-US" sz="2400" kern="0" dirty="0">
                <a:solidFill>
                  <a:srgbClr val="75787B"/>
                </a:solidFill>
                <a:latin typeface="Crimson Text Roman"/>
                <a:ea typeface="Crimson Text Roman"/>
                <a:cs typeface="Crimson Text Roman"/>
                <a:sym typeface="Crimson Text Roman"/>
              </a:rPr>
              <a:t> array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err="1">
                <a:solidFill>
                  <a:srgbClr val="75787B"/>
                </a:solidFill>
                <a:latin typeface="Crimson Text Roman"/>
                <a:ea typeface="Crimson Text Roman"/>
                <a:cs typeface="Crimson Text Roman"/>
                <a:sym typeface="Crimson Text Roman"/>
              </a:rPr>
              <a:t>Uncompressed_data</a:t>
            </a:r>
            <a:r>
              <a:rPr lang="en-US" sz="2400" kern="0" dirty="0">
                <a:solidFill>
                  <a:srgbClr val="75787B"/>
                </a:solidFill>
                <a:latin typeface="Crimson Text Roman"/>
                <a:ea typeface="Crimson Text Roman"/>
                <a:cs typeface="Crimson Text Roman"/>
                <a:sym typeface="Crimson Text Roman"/>
              </a:rPr>
              <a:t> array</a:t>
            </a:r>
          </a:p>
        </p:txBody>
      </p:sp>
    </p:spTree>
    <p:extLst>
      <p:ext uri="{BB962C8B-B14F-4D97-AF65-F5344CB8AC3E}">
        <p14:creationId xmlns:p14="http://schemas.microsoft.com/office/powerpoint/2010/main" val="2825121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lang="en-US" sz="3200" kern="0" spc="600" dirty="0" err="1">
                <a:solidFill>
                  <a:srgbClr val="861F41"/>
                </a:solidFill>
                <a:latin typeface="Acherus Grotesque Medium" panose="02000505000000020004" pitchFamily="2" charset="77"/>
              </a:rPr>
              <a:t>Uncompressed_Data</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785652"/>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err="1">
                <a:solidFill>
                  <a:srgbClr val="75787B"/>
                </a:solidFill>
                <a:latin typeface="Crimson Text Roman"/>
                <a:ea typeface="Crimson Text Roman"/>
                <a:cs typeface="Crimson Text Roman"/>
                <a:sym typeface="Crimson Text Roman"/>
              </a:rPr>
              <a:t>Vmalloced</a:t>
            </a:r>
            <a:r>
              <a:rPr lang="en-US" sz="2400" kern="0" dirty="0">
                <a:solidFill>
                  <a:srgbClr val="75787B"/>
                </a:solidFill>
                <a:latin typeface="Crimson Text Roman"/>
                <a:ea typeface="Crimson Text Roman"/>
                <a:cs typeface="Crimson Text Roman"/>
                <a:sym typeface="Crimson Text Roman"/>
              </a:rPr>
              <a:t> a chunk of memory.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Treat it as a circular array.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We store in chunks of 4096 bytes.</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Procedure to Write/Read:</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Get a sector from the kernel, check our mapping array.</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Go to the offset in the mapping array and Read/Write the next 4096 bytes.</a:t>
            </a:r>
          </a:p>
          <a:p>
            <a:pPr marL="800100" lvl="1"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11274840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668652"/>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lang="en-US" sz="3200" kern="0" spc="600" dirty="0" err="1">
                <a:solidFill>
                  <a:srgbClr val="861F41"/>
                </a:solidFill>
                <a:latin typeface="Acherus Grotesque Medium" panose="02000505000000020004" pitchFamily="2" charset="77"/>
              </a:rPr>
              <a:t>Compressed_Data</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4524315"/>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err="1">
                <a:solidFill>
                  <a:srgbClr val="75787B"/>
                </a:solidFill>
                <a:latin typeface="Crimson Text Roman"/>
                <a:ea typeface="Crimson Text Roman"/>
                <a:cs typeface="Crimson Text Roman"/>
                <a:sym typeface="Crimson Text Roman"/>
              </a:rPr>
              <a:t>Vmalloced</a:t>
            </a:r>
            <a:r>
              <a:rPr lang="en-US" sz="2400" kern="0" dirty="0">
                <a:solidFill>
                  <a:srgbClr val="75787B"/>
                </a:solidFill>
                <a:latin typeface="Crimson Text Roman"/>
                <a:ea typeface="Crimson Text Roman"/>
                <a:cs typeface="Crimson Text Roman"/>
                <a:sym typeface="Crimson Text Roman"/>
              </a:rPr>
              <a:t> another chunk of memory.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Also treated as a linked list.</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124 Bytes Data + 4 Byte Next Pointer</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Store block offset as negative number in mapping array (to signal compressed)</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To write, we get data from the uncompressed. We compress the data and then distribute amongst blocks.</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To read, we get the compressed data, decompress it, then put it into the uncompressed portion.</a:t>
            </a:r>
          </a:p>
          <a:p>
            <a:pPr marL="800100" lvl="1"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37444385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668652"/>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lang="en-US" sz="3200" kern="0" spc="600" dirty="0">
                <a:solidFill>
                  <a:srgbClr val="861F41"/>
                </a:solidFill>
                <a:latin typeface="Acherus Grotesque Medium" panose="02000505000000020004" pitchFamily="2" charset="77"/>
              </a:rPr>
              <a:t>Compression Scheme</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785652"/>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Run Length Encoding (RLE) used for encoding. </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Implemented as a ram module run along side our device.</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Takes AAABBCCCC into 3A2B4C</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Call </a:t>
            </a:r>
            <a:r>
              <a:rPr lang="en-US" sz="2400" kern="0" dirty="0" err="1">
                <a:solidFill>
                  <a:srgbClr val="75787B"/>
                </a:solidFill>
                <a:latin typeface="Crimson Text Roman"/>
                <a:ea typeface="Crimson Text Roman"/>
                <a:cs typeface="Crimson Text Roman"/>
                <a:sym typeface="Crimson Text Roman"/>
              </a:rPr>
              <a:t>rle</a:t>
            </a:r>
            <a:r>
              <a:rPr lang="en-US" sz="2400" kern="0" dirty="0">
                <a:solidFill>
                  <a:srgbClr val="75787B"/>
                </a:solidFill>
                <a:latin typeface="Crimson Text Roman"/>
                <a:ea typeface="Crimson Text Roman"/>
                <a:cs typeface="Crimson Text Roman"/>
                <a:sym typeface="Crimson Text Roman"/>
              </a:rPr>
              <a:t>() and </a:t>
            </a:r>
            <a:r>
              <a:rPr lang="en-US" sz="2400" kern="0" dirty="0" err="1">
                <a:solidFill>
                  <a:srgbClr val="75787B"/>
                </a:solidFill>
                <a:latin typeface="Crimson Text Roman"/>
                <a:ea typeface="Crimson Text Roman"/>
                <a:cs typeface="Crimson Text Roman"/>
                <a:sym typeface="Crimson Text Roman"/>
              </a:rPr>
              <a:t>unrle</a:t>
            </a:r>
            <a:r>
              <a:rPr lang="en-US" sz="2400" kern="0" dirty="0">
                <a:solidFill>
                  <a:srgbClr val="75787B"/>
                </a:solidFill>
                <a:latin typeface="Crimson Text Roman"/>
                <a:ea typeface="Crimson Text Roman"/>
                <a:cs typeface="Crimson Text Roman"/>
                <a:sym typeface="Crimson Text Roman"/>
              </a:rPr>
              <a:t>() to compress and decompress. </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If compressed size &gt; uncompressed size, leave uncompressed.</a:t>
            </a:r>
          </a:p>
          <a:p>
            <a:pPr marL="800100" lvl="1"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151698684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Quick Walk-Through</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extLst>
      <p:ext uri="{BB962C8B-B14F-4D97-AF65-F5344CB8AC3E}">
        <p14:creationId xmlns:p14="http://schemas.microsoft.com/office/powerpoint/2010/main" val="6246937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Uncompressed and Compressed Empty</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416320"/>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Write to the uncompressed array with page data, fill in mapping array.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We hit the high watermark.</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Starting from the oldest page, for each page until we hit the low watermark we remove from uncompressed portion, compress the page, add it to the compressed portion and update the mapping.</a:t>
            </a:r>
          </a:p>
        </p:txBody>
      </p:sp>
    </p:spTree>
    <p:extLst>
      <p:ext uri="{BB962C8B-B14F-4D97-AF65-F5344CB8AC3E}">
        <p14:creationId xmlns:p14="http://schemas.microsoft.com/office/powerpoint/2010/main" val="37704861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090835"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Uncompressed and Compressed Both Partially Filled</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416320"/>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Read/Write to uncompressed strait forward.</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Read from compressed: decompress, put back in uncompressed portion, and read.</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Write to compressed: remove the compressed data from the compressed portion and write to the uncompressed array. Update mappings.</a:t>
            </a:r>
          </a:p>
        </p:txBody>
      </p:sp>
    </p:spTree>
    <p:extLst>
      <p:ext uri="{BB962C8B-B14F-4D97-AF65-F5344CB8AC3E}">
        <p14:creationId xmlns:p14="http://schemas.microsoft.com/office/powerpoint/2010/main" val="20573594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399"/>
            <a:ext cx="5884460" cy="3999872"/>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516232"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Controlled Testing/Benchmarking:</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2308324"/>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Procedure: </a:t>
            </a:r>
            <a:r>
              <a:rPr lang="en-US" sz="2400" kern="0" dirty="0" err="1">
                <a:solidFill>
                  <a:srgbClr val="75787B"/>
                </a:solidFill>
                <a:latin typeface="Crimson Text Roman"/>
                <a:ea typeface="Crimson Text Roman"/>
                <a:cs typeface="Crimson Text Roman"/>
                <a:sym typeface="Crimson Text Roman"/>
              </a:rPr>
              <a:t>Calloc</a:t>
            </a:r>
            <a:r>
              <a:rPr lang="en-US" sz="2400" kern="0" dirty="0">
                <a:solidFill>
                  <a:srgbClr val="75787B"/>
                </a:solidFill>
                <a:latin typeface="Crimson Text Roman"/>
                <a:ea typeface="Crimson Text Roman"/>
                <a:cs typeface="Crimson Text Roman"/>
                <a:sym typeface="Crimson Text Roman"/>
              </a:rPr>
              <a:t>() until memory is full.</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We </a:t>
            </a:r>
            <a:r>
              <a:rPr lang="en-US" sz="2400" kern="0" dirty="0" err="1">
                <a:solidFill>
                  <a:srgbClr val="75787B"/>
                </a:solidFill>
                <a:latin typeface="Crimson Text Roman"/>
                <a:ea typeface="Crimson Text Roman"/>
                <a:cs typeface="Crimson Text Roman"/>
                <a:sym typeface="Crimson Text Roman"/>
              </a:rPr>
              <a:t>mlock</a:t>
            </a:r>
            <a:r>
              <a:rPr lang="en-US" sz="2400" kern="0" dirty="0">
                <a:solidFill>
                  <a:srgbClr val="75787B"/>
                </a:solidFill>
                <a:latin typeface="Crimson Text Roman"/>
                <a:ea typeface="Crimson Text Roman"/>
                <a:cs typeface="Crimson Text Roman"/>
                <a:sym typeface="Crimson Text Roman"/>
              </a:rPr>
              <a:t>() this data to make sure it stays in memory</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We then </a:t>
            </a:r>
            <a:r>
              <a:rPr lang="en-US" sz="2400" kern="0" dirty="0" err="1">
                <a:solidFill>
                  <a:srgbClr val="75787B"/>
                </a:solidFill>
                <a:latin typeface="Crimson Text Roman"/>
                <a:ea typeface="Crimson Text Roman"/>
                <a:cs typeface="Crimson Text Roman"/>
                <a:sym typeface="Crimson Text Roman"/>
              </a:rPr>
              <a:t>calloc</a:t>
            </a:r>
            <a:r>
              <a:rPr lang="en-US" sz="2400" kern="0" dirty="0">
                <a:solidFill>
                  <a:srgbClr val="75787B"/>
                </a:solidFill>
                <a:latin typeface="Crimson Text Roman"/>
                <a:ea typeface="Crimson Text Roman"/>
                <a:cs typeface="Crimson Text Roman"/>
                <a:sym typeface="Crimson Text Roman"/>
              </a:rPr>
              <a:t>() test data (which is </a:t>
            </a:r>
            <a:r>
              <a:rPr lang="en-US" sz="2400" kern="0">
                <a:solidFill>
                  <a:srgbClr val="75787B"/>
                </a:solidFill>
                <a:latin typeface="Crimson Text Roman"/>
                <a:ea typeface="Crimson Text Roman"/>
                <a:cs typeface="Crimson Text Roman"/>
                <a:sym typeface="Crimson Text Roman"/>
              </a:rPr>
              <a:t>then paged </a:t>
            </a:r>
            <a:r>
              <a:rPr lang="en-US" sz="2400" kern="0" dirty="0">
                <a:solidFill>
                  <a:srgbClr val="75787B"/>
                </a:solidFill>
                <a:latin typeface="Crimson Text Roman"/>
                <a:ea typeface="Crimson Text Roman"/>
                <a:cs typeface="Crimson Text Roman"/>
                <a:sym typeface="Crimson Text Roman"/>
              </a:rPr>
              <a:t>out to swap</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 Measure Swap data</a:t>
            </a:r>
          </a:p>
        </p:txBody>
      </p:sp>
    </p:spTree>
    <p:extLst>
      <p:ext uri="{BB962C8B-B14F-4D97-AF65-F5344CB8AC3E}">
        <p14:creationId xmlns:p14="http://schemas.microsoft.com/office/powerpoint/2010/main" val="5666402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VT-grid-02.png" descr="VT-grid-02.png"/>
          <p:cNvPicPr>
            <a:picLocks noChangeAspect="1"/>
          </p:cNvPicPr>
          <p:nvPr/>
        </p:nvPicPr>
        <p:blipFill>
          <a:blip r:embed="rId2">
            <a:alphaModFix amt="25000"/>
          </a:blip>
          <a:stretch>
            <a:fillRect/>
          </a:stretch>
        </p:blipFill>
        <p:spPr>
          <a:xfrm>
            <a:off x="-60007" y="-553518"/>
            <a:ext cx="12312014" cy="7965035"/>
          </a:xfrm>
          <a:prstGeom prst="rect">
            <a:avLst/>
          </a:prstGeom>
          <a:ln w="12700">
            <a:miter lim="400000"/>
          </a:ln>
        </p:spPr>
      </p:pic>
      <p:sp>
        <p:nvSpPr>
          <p:cNvPr id="516" name="Straight Connector 32"/>
          <p:cNvSpPr/>
          <p:nvPr/>
        </p:nvSpPr>
        <p:spPr>
          <a:xfrm flipV="1">
            <a:off x="830461" y="704344"/>
            <a:ext cx="914401" cy="818147"/>
          </a:xfrm>
          <a:prstGeom prst="line">
            <a:avLst/>
          </a:prstGeom>
          <a:ln w="19050">
            <a:solidFill>
              <a:srgbClr val="E87731"/>
            </a:solidFill>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517" name="SECTION TITLE"/>
          <p:cNvSpPr txBox="1"/>
          <p:nvPr/>
        </p:nvSpPr>
        <p:spPr>
          <a:xfrm>
            <a:off x="1548957" y="644603"/>
            <a:ext cx="8090836" cy="1442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spAutoFit/>
          </a:bodyPr>
          <a:lstStyle>
            <a:lvl1pPr defTabSz="658368">
              <a:lnSpc>
                <a:spcPct val="90000"/>
              </a:lnSpc>
              <a:defRPr sz="3200" spc="600">
                <a:solidFill>
                  <a:srgbClr val="861F41"/>
                </a:solidFill>
                <a:latin typeface="Acherus Grotesque Medium"/>
                <a:ea typeface="Acherus Grotesque Medium"/>
                <a:cs typeface="Acherus Grotesque Medium"/>
                <a:sym typeface="Acherus Grotesque Medium"/>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sz="3200" b="0" i="0" u="none" strike="noStrike" kern="0" cap="none" spc="600" normalizeH="0" baseline="0" noProof="0" dirty="0">
                <a:ln>
                  <a:noFill/>
                </a:ln>
                <a:solidFill>
                  <a:srgbClr val="861F41"/>
                </a:solidFill>
                <a:effectLst/>
                <a:uLnTx/>
                <a:uFillTx/>
                <a:latin typeface="Acherus Grotesque Medium"/>
                <a:sym typeface="Acherus Grotesque Medium"/>
              </a:rPr>
              <a:t>Benchmarking Results for low watermark threshold of 50, 60, 70, 80, and 90%</a:t>
            </a:r>
          </a:p>
        </p:txBody>
      </p:sp>
      <p:pic>
        <p:nvPicPr>
          <p:cNvPr id="518" name="finalPlotLowComp.png" descr="finalPlotLowComp.png"/>
          <p:cNvPicPr>
            <a:picLocks noChangeAspect="1"/>
          </p:cNvPicPr>
          <p:nvPr/>
        </p:nvPicPr>
        <p:blipFill>
          <a:blip r:embed="rId3"/>
          <a:stretch>
            <a:fillRect/>
          </a:stretch>
        </p:blipFill>
        <p:spPr>
          <a:xfrm>
            <a:off x="2136847" y="2085194"/>
            <a:ext cx="6245738" cy="405937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AD365E-F182-BF40-B4FC-1EFA6668AD08}"/>
              </a:ext>
            </a:extLst>
          </p:cNvPr>
          <p:cNvGrpSpPr/>
          <p:nvPr/>
        </p:nvGrpSpPr>
        <p:grpSpPr>
          <a:xfrm>
            <a:off x="8213086" y="1522366"/>
            <a:ext cx="4076398" cy="3043827"/>
            <a:chOff x="7944146" y="1508666"/>
            <a:chExt cx="4076398" cy="3043827"/>
          </a:xfrm>
        </p:grpSpPr>
        <p:sp>
          <p:nvSpPr>
            <p:cNvPr id="11" name="TextBox 5">
              <a:extLst>
                <a:ext uri="{FF2B5EF4-FFF2-40B4-BE49-F238E27FC236}">
                  <a16:creationId xmlns:a16="http://schemas.microsoft.com/office/drawing/2014/main" id="{73DF7BB5-6574-864B-AD4E-68037EA1887C}"/>
                </a:ext>
              </a:extLst>
            </p:cNvPr>
            <p:cNvSpPr/>
            <p:nvPr/>
          </p:nvSpPr>
          <p:spPr>
            <a:xfrm>
              <a:off x="7944146" y="1508666"/>
              <a:ext cx="4076398" cy="86177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500" kern="0" spc="300" dirty="0">
                  <a:solidFill>
                    <a:srgbClr val="861F41"/>
                  </a:solidFill>
                  <a:latin typeface="Acherus Grotesque Light" panose="02000505000000020004" pitchFamily="2" charset="77"/>
                </a:rPr>
                <a:t>Repeating Data </a:t>
              </a:r>
              <a:r>
                <a:rPr lang="en-US" sz="2500" kern="0" spc="300">
                  <a:solidFill>
                    <a:srgbClr val="861F41"/>
                  </a:solidFill>
                  <a:latin typeface="Acherus Grotesque Light" panose="02000505000000020004" pitchFamily="2" charset="77"/>
                </a:rPr>
                <a:t>Graph vs Bytes Used</a:t>
              </a:r>
              <a:endParaRPr kumimoji="0" sz="2500" b="0" i="0" u="none" strike="noStrike" kern="0" cap="none" spc="300" normalizeH="0" baseline="0" noProof="0" dirty="0">
                <a:ln>
                  <a:noFill/>
                </a:ln>
                <a:solidFill>
                  <a:srgbClr val="861F41"/>
                </a:solidFill>
                <a:effectLst/>
                <a:uLnTx/>
                <a:uFillTx/>
                <a:latin typeface="Acherus Grotesque Light" panose="02000505000000020004" pitchFamily="2" charset="77"/>
                <a:sym typeface="Acherus Grotesque"/>
              </a:endParaRPr>
            </a:p>
          </p:txBody>
        </p:sp>
        <p:sp>
          <p:nvSpPr>
            <p:cNvPr id="12" name="TextBox 20">
              <a:extLst>
                <a:ext uri="{FF2B5EF4-FFF2-40B4-BE49-F238E27FC236}">
                  <a16:creationId xmlns:a16="http://schemas.microsoft.com/office/drawing/2014/main" id="{E312DF98-6A56-FF46-A161-49DFF55A06B4}"/>
                </a:ext>
              </a:extLst>
            </p:cNvPr>
            <p:cNvSpPr/>
            <p:nvPr/>
          </p:nvSpPr>
          <p:spPr>
            <a:xfrm>
              <a:off x="7944146" y="2536557"/>
              <a:ext cx="2946346" cy="201593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75787B"/>
                  </a:solidFill>
                  <a:effectLst/>
                  <a:uLnTx/>
                  <a:uFillTx/>
                  <a:latin typeface="Crimson Text Roman"/>
                  <a:sym typeface="Crimson Text Roman"/>
                </a:rPr>
                <a:t>X-axis is how many characters are in a row in the data. More chars in a row means better compression.</a:t>
              </a:r>
              <a:endParaRPr kumimoji="0" sz="2500" b="0" i="0" u="none" strike="noStrike" kern="0" cap="none" spc="0" normalizeH="0" baseline="0" noProof="0" dirty="0">
                <a:ln>
                  <a:noFill/>
                </a:ln>
                <a:solidFill>
                  <a:srgbClr val="585C5E"/>
                </a:solidFill>
                <a:effectLst/>
                <a:uLnTx/>
                <a:uFillTx/>
                <a:latin typeface="Crimson Text Roman"/>
                <a:sym typeface="Crimson Text Roman"/>
              </a:endParaRPr>
            </a:p>
          </p:txBody>
        </p:sp>
      </p:grpSp>
      <p:pic>
        <p:nvPicPr>
          <p:cNvPr id="1028" name="Picture 4">
            <a:extLst>
              <a:ext uri="{FF2B5EF4-FFF2-40B4-BE49-F238E27FC236}">
                <a16:creationId xmlns:a16="http://schemas.microsoft.com/office/drawing/2014/main" id="{9ECD152B-77AE-40C7-AF49-FE4B018A4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47" y="1246311"/>
            <a:ext cx="6528507" cy="4036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609501"/>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674702" y="1803400"/>
            <a:ext cx="9374819"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873413" y="1908995"/>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71665"/>
            <a:ext cx="8795636"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RAM is A Precious Resource</a:t>
            </a:r>
            <a:endParaRPr kumimoji="0" sz="44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1047564" y="2106807"/>
            <a:ext cx="8788885" cy="2862322"/>
          </a:xfrm>
          <a:prstGeom prst="rect">
            <a:avLst/>
          </a:prstGeom>
        </p:spPr>
        <p:txBody>
          <a:bodyPr wrap="square">
            <a:spAutoFit/>
          </a:bodyPr>
          <a:lstStyle/>
          <a:p>
            <a:pPr marL="457200" marR="0" lvl="0" indent="-457200" algn="l" defTabSz="914400" rtl="0" eaLnBrk="1" fontAlgn="auto" latinLnBrk="0" hangingPunct="0">
              <a:lnSpc>
                <a:spcPct val="100000"/>
              </a:lnSpc>
              <a:spcBef>
                <a:spcPts val="0"/>
              </a:spcBef>
              <a:spcAft>
                <a:spcPts val="0"/>
              </a:spcAft>
              <a:buClrTx/>
              <a:buSzTx/>
              <a:buFontTx/>
              <a:buChar char="-"/>
              <a:tabLst/>
              <a:defRPr/>
            </a:pPr>
            <a:r>
              <a:rPr kumimoji="0" lang="en-US" sz="30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In data centers, physical memory is scarce</a:t>
            </a:r>
            <a:endParaRPr lang="en-US" sz="3000" kern="0" dirty="0">
              <a:solidFill>
                <a:srgbClr val="75787B"/>
              </a:solidFill>
              <a:latin typeface="Crimson Text Roman"/>
              <a:ea typeface="Crimson Text Roman"/>
              <a:cs typeface="Crimson Text Roman"/>
              <a:sym typeface="Crimson Text Roman"/>
            </a:endParaRPr>
          </a:p>
          <a:p>
            <a:pPr marL="457200" marR="0" lvl="0" indent="-457200" algn="l" defTabSz="914400" rtl="0" eaLnBrk="1" fontAlgn="auto" latinLnBrk="0" hangingPunct="0">
              <a:lnSpc>
                <a:spcPct val="100000"/>
              </a:lnSpc>
              <a:spcBef>
                <a:spcPts val="0"/>
              </a:spcBef>
              <a:spcAft>
                <a:spcPts val="0"/>
              </a:spcAft>
              <a:buClrTx/>
              <a:buSzTx/>
              <a:buFontTx/>
              <a:buChar char="-"/>
              <a:tabLst/>
              <a:defRPr/>
            </a:pPr>
            <a:r>
              <a:rPr kumimoji="0" lang="en-US" sz="30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In general, it seems if an application designer has more physical memory, they will use it</a:t>
            </a:r>
          </a:p>
          <a:p>
            <a:pPr marL="914400" lvl="1" indent="-457200" hangingPunct="0">
              <a:buFontTx/>
              <a:buChar char="-"/>
              <a:defRPr/>
            </a:pPr>
            <a:r>
              <a:rPr lang="en-US" sz="3000" kern="0" dirty="0">
                <a:solidFill>
                  <a:srgbClr val="75787B"/>
                </a:solidFill>
                <a:latin typeface="Crimson Text Roman"/>
                <a:ea typeface="Crimson Text Roman"/>
                <a:cs typeface="Crimson Text Roman"/>
                <a:sym typeface="Crimson Text Roman"/>
              </a:rPr>
              <a:t>i.e. sparse matrices, </a:t>
            </a:r>
            <a:r>
              <a:rPr lang="en-US" sz="3000" kern="0" dirty="0" err="1">
                <a:solidFill>
                  <a:srgbClr val="75787B"/>
                </a:solidFill>
                <a:latin typeface="Crimson Text Roman"/>
                <a:ea typeface="Crimson Text Roman"/>
                <a:cs typeface="Crimson Text Roman"/>
                <a:sym typeface="Crimson Text Roman"/>
              </a:rPr>
              <a:t>calloc’ed</a:t>
            </a:r>
            <a:r>
              <a:rPr lang="en-US" sz="3000" kern="0" dirty="0">
                <a:solidFill>
                  <a:srgbClr val="75787B"/>
                </a:solidFill>
                <a:latin typeface="Crimson Text Roman"/>
                <a:ea typeface="Crimson Text Roman"/>
                <a:cs typeface="Crimson Text Roman"/>
                <a:sym typeface="Crimson Text Roman"/>
              </a:rPr>
              <a:t> arrays, doubles</a:t>
            </a:r>
          </a:p>
          <a:p>
            <a:pPr marL="457200" indent="-457200" hangingPunct="0">
              <a:buFontTx/>
              <a:buChar char="-"/>
              <a:defRPr/>
            </a:pPr>
            <a:r>
              <a:rPr kumimoji="0" lang="en-US" sz="30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Data centers use up their memory more often than their total CPU.</a:t>
            </a:r>
          </a:p>
        </p:txBody>
      </p:sp>
      <p:pic>
        <p:nvPicPr>
          <p:cNvPr id="3" name="Picture 2">
            <a:extLst>
              <a:ext uri="{FF2B5EF4-FFF2-40B4-BE49-F238E27FC236}">
                <a16:creationId xmlns:a16="http://schemas.microsoft.com/office/drawing/2014/main" id="{0A4235FB-D417-4009-8341-74F0D807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289" y="4810204"/>
            <a:ext cx="10249307" cy="1454633"/>
          </a:xfrm>
          <a:prstGeom prst="rect">
            <a:avLst/>
          </a:prstGeom>
        </p:spPr>
      </p:pic>
      <p:sp>
        <p:nvSpPr>
          <p:cNvPr id="7" name="TextBox 6">
            <a:extLst>
              <a:ext uri="{FF2B5EF4-FFF2-40B4-BE49-F238E27FC236}">
                <a16:creationId xmlns:a16="http://schemas.microsoft.com/office/drawing/2014/main" id="{62801C26-C419-40F7-9BB1-E6E37CC4871C}"/>
              </a:ext>
            </a:extLst>
          </p:cNvPr>
          <p:cNvSpPr txBox="1"/>
          <p:nvPr/>
        </p:nvSpPr>
        <p:spPr>
          <a:xfrm>
            <a:off x="1498289" y="6345235"/>
            <a:ext cx="10888049" cy="3385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solidFill>
                  <a:schemeClr val="accent1"/>
                </a:solidFill>
                <a:latin typeface="+mj-lt"/>
                <a:ea typeface="+mj-ea"/>
                <a:cs typeface="+mj-cs"/>
                <a:sym typeface="Calibri"/>
              </a:rPr>
              <a:t>Birke, R., Chen, L. Y., &amp; </a:t>
            </a:r>
            <a:r>
              <a:rPr lang="en-US" sz="1600" dirty="0" err="1">
                <a:solidFill>
                  <a:schemeClr val="accent1"/>
                </a:solidFill>
                <a:latin typeface="+mj-lt"/>
                <a:ea typeface="+mj-ea"/>
                <a:cs typeface="+mj-cs"/>
                <a:sym typeface="Calibri"/>
              </a:rPr>
              <a:t>Smirni</a:t>
            </a:r>
            <a:r>
              <a:rPr lang="en-US" sz="1600" dirty="0">
                <a:solidFill>
                  <a:schemeClr val="accent1"/>
                </a:solidFill>
                <a:latin typeface="+mj-lt"/>
                <a:ea typeface="+mj-ea"/>
                <a:cs typeface="+mj-cs"/>
                <a:sym typeface="Calibri"/>
              </a:rPr>
              <a:t>, E. (2012). Data centers in the wild: A large performance study. Technical Repo, (Z1204-002).</a:t>
            </a:r>
            <a:endParaRPr kumimoji="0" lang="en-US" sz="1600" b="0" i="0" u="none" strike="noStrike" cap="none" spc="0" normalizeH="0" baseline="0" dirty="0">
              <a:ln>
                <a:noFill/>
              </a:ln>
              <a:solidFill>
                <a:schemeClr val="accent1"/>
              </a:solidFill>
              <a:effectLst/>
              <a:uFillTx/>
              <a:latin typeface="+mj-lt"/>
              <a:ea typeface="+mj-ea"/>
              <a:cs typeface="+mj-cs"/>
              <a:sym typeface="Calibri"/>
            </a:endParaRPr>
          </a:p>
        </p:txBody>
      </p:sp>
      <p:sp>
        <p:nvSpPr>
          <p:cNvPr id="23" name="Rectangle 22">
            <a:extLst>
              <a:ext uri="{FF2B5EF4-FFF2-40B4-BE49-F238E27FC236}">
                <a16:creationId xmlns:a16="http://schemas.microsoft.com/office/drawing/2014/main" id="{BF836518-B289-44D8-AF96-8687DCAADFC8}"/>
              </a:ext>
            </a:extLst>
          </p:cNvPr>
          <p:cNvSpPr/>
          <p:nvPr/>
        </p:nvSpPr>
        <p:spPr>
          <a:xfrm>
            <a:off x="5586196" y="5841861"/>
            <a:ext cx="691792" cy="351687"/>
          </a:xfrm>
          <a:prstGeom prst="rect">
            <a:avLst/>
          </a:prstGeom>
          <a:solidFill>
            <a:srgbClr val="1DFF93">
              <a:alpha val="25882"/>
            </a:srgbClr>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24" name="Rectangle 23">
            <a:extLst>
              <a:ext uri="{FF2B5EF4-FFF2-40B4-BE49-F238E27FC236}">
                <a16:creationId xmlns:a16="http://schemas.microsoft.com/office/drawing/2014/main" id="{F0EBBB22-3ED0-4CC2-927F-80F757A92410}"/>
              </a:ext>
            </a:extLst>
          </p:cNvPr>
          <p:cNvSpPr/>
          <p:nvPr/>
        </p:nvSpPr>
        <p:spPr>
          <a:xfrm>
            <a:off x="3662680" y="5841860"/>
            <a:ext cx="691792" cy="351687"/>
          </a:xfrm>
          <a:prstGeom prst="rect">
            <a:avLst/>
          </a:prstGeom>
          <a:solidFill>
            <a:srgbClr val="1DFF93">
              <a:alpha val="25882"/>
            </a:srgbClr>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Tree>
    <p:extLst>
      <p:ext uri="{BB962C8B-B14F-4D97-AF65-F5344CB8AC3E}">
        <p14:creationId xmlns:p14="http://schemas.microsoft.com/office/powerpoint/2010/main" val="168005722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AD365E-F182-BF40-B4FC-1EFA6668AD08}"/>
              </a:ext>
            </a:extLst>
          </p:cNvPr>
          <p:cNvGrpSpPr/>
          <p:nvPr/>
        </p:nvGrpSpPr>
        <p:grpSpPr>
          <a:xfrm>
            <a:off x="8213086" y="1522366"/>
            <a:ext cx="4076398" cy="3043827"/>
            <a:chOff x="7944146" y="1508666"/>
            <a:chExt cx="4076398" cy="3043827"/>
          </a:xfrm>
        </p:grpSpPr>
        <p:sp>
          <p:nvSpPr>
            <p:cNvPr id="11" name="TextBox 5">
              <a:extLst>
                <a:ext uri="{FF2B5EF4-FFF2-40B4-BE49-F238E27FC236}">
                  <a16:creationId xmlns:a16="http://schemas.microsoft.com/office/drawing/2014/main" id="{73DF7BB5-6574-864B-AD4E-68037EA1887C}"/>
                </a:ext>
              </a:extLst>
            </p:cNvPr>
            <p:cNvSpPr/>
            <p:nvPr/>
          </p:nvSpPr>
          <p:spPr>
            <a:xfrm>
              <a:off x="7944146" y="1508666"/>
              <a:ext cx="4076398" cy="86177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0" i="0" u="none" strike="noStrike" kern="0" cap="none" spc="300" normalizeH="0" baseline="0" noProof="0" dirty="0">
                  <a:ln>
                    <a:noFill/>
                  </a:ln>
                  <a:solidFill>
                    <a:srgbClr val="861F41"/>
                  </a:solidFill>
                  <a:effectLst/>
                  <a:uLnTx/>
                  <a:uFillTx/>
                  <a:latin typeface="Acherus Grotesque Light" panose="02000505000000020004" pitchFamily="2" charset="77"/>
                  <a:sym typeface="Acherus Grotesque"/>
                </a:rPr>
                <a:t>Repeating Data Graph vs Compression Ratio</a:t>
              </a:r>
              <a:endParaRPr kumimoji="0" sz="2500" b="0" i="0" u="none" strike="noStrike" kern="0" cap="none" spc="300" normalizeH="0" baseline="0" noProof="0" dirty="0">
                <a:ln>
                  <a:noFill/>
                </a:ln>
                <a:solidFill>
                  <a:srgbClr val="861F41"/>
                </a:solidFill>
                <a:effectLst/>
                <a:uLnTx/>
                <a:uFillTx/>
                <a:latin typeface="Acherus Grotesque Light" panose="02000505000000020004" pitchFamily="2" charset="77"/>
                <a:sym typeface="Acherus Grotesque"/>
              </a:endParaRPr>
            </a:p>
          </p:txBody>
        </p:sp>
        <p:sp>
          <p:nvSpPr>
            <p:cNvPr id="12" name="TextBox 20">
              <a:extLst>
                <a:ext uri="{FF2B5EF4-FFF2-40B4-BE49-F238E27FC236}">
                  <a16:creationId xmlns:a16="http://schemas.microsoft.com/office/drawing/2014/main" id="{E312DF98-6A56-FF46-A161-49DFF55A06B4}"/>
                </a:ext>
              </a:extLst>
            </p:cNvPr>
            <p:cNvSpPr/>
            <p:nvPr/>
          </p:nvSpPr>
          <p:spPr>
            <a:xfrm>
              <a:off x="7944146" y="2536557"/>
              <a:ext cx="2946346" cy="201593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75787B"/>
                  </a:solidFill>
                  <a:effectLst/>
                  <a:uLnTx/>
                  <a:uFillTx/>
                  <a:latin typeface="Crimson Text Roman"/>
                  <a:sym typeface="Crimson Text Roman"/>
                </a:rPr>
                <a:t>X-axis is how many characters are in a row in the data. More chars in a row means better compression.</a:t>
              </a:r>
              <a:endParaRPr kumimoji="0" sz="2500" b="0" i="0" u="none" strike="noStrike" kern="0" cap="none" spc="0" normalizeH="0" baseline="0" noProof="0" dirty="0">
                <a:ln>
                  <a:noFill/>
                </a:ln>
                <a:solidFill>
                  <a:srgbClr val="585C5E"/>
                </a:solidFill>
                <a:effectLst/>
                <a:uLnTx/>
                <a:uFillTx/>
                <a:latin typeface="Crimson Text Roman"/>
                <a:sym typeface="Crimson Text Roman"/>
              </a:endParaRPr>
            </a:p>
          </p:txBody>
        </p:sp>
      </p:grpSp>
      <p:pic>
        <p:nvPicPr>
          <p:cNvPr id="2052" name="Picture 4">
            <a:extLst>
              <a:ext uri="{FF2B5EF4-FFF2-40B4-BE49-F238E27FC236}">
                <a16:creationId xmlns:a16="http://schemas.microsoft.com/office/drawing/2014/main" id="{76FD1BA6-FB8D-47A5-8130-D324EB65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25" y="1025150"/>
            <a:ext cx="7015742" cy="433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64125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399"/>
            <a:ext cx="5884460" cy="3999872"/>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516232"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Real World Testing/Benchmarking:</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2677656"/>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Procedure: Install the device, run a load testing script to fill memory, open Firefox after 5 seconds. Wait until swap is filled up to 50 MB, then stop script and check results.</a:t>
            </a: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 18% compression during above testing.</a:t>
            </a:r>
          </a:p>
        </p:txBody>
      </p:sp>
    </p:spTree>
    <p:extLst>
      <p:ext uri="{BB962C8B-B14F-4D97-AF65-F5344CB8AC3E}">
        <p14:creationId xmlns:p14="http://schemas.microsoft.com/office/powerpoint/2010/main" val="326616507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090835"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Example: Debug Output</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461665"/>
          </a:xfrm>
          <a:prstGeom prst="rect">
            <a:avLst/>
          </a:prstGeom>
        </p:spPr>
        <p:txBody>
          <a:bodyPr wrap="square">
            <a:spAutoFit/>
          </a:bodyPr>
          <a:lstStyle/>
          <a:p>
            <a:pPr marR="0" lvl="0" algn="l" defTabSz="914400" rtl="0" eaLnBrk="1" fontAlgn="auto" latinLnBrk="0" hangingPunct="0">
              <a:lnSpc>
                <a:spcPct val="100000"/>
              </a:lnSpc>
              <a:spcBef>
                <a:spcPts val="0"/>
              </a:spcBef>
              <a:spcAft>
                <a:spcPts val="0"/>
              </a:spcAft>
              <a:buClrTx/>
              <a:buSzTx/>
              <a:tabLst/>
              <a:defRPr/>
            </a:pPr>
            <a:endParaRPr lang="en-US" sz="2400" kern="0" dirty="0">
              <a:solidFill>
                <a:srgbClr val="75787B"/>
              </a:solidFill>
              <a:latin typeface="Crimson Text Roman"/>
              <a:ea typeface="Crimson Text Roman"/>
              <a:cs typeface="Crimson Text Roman"/>
              <a:sym typeface="Crimson Text Roman"/>
            </a:endParaRPr>
          </a:p>
        </p:txBody>
      </p:sp>
      <p:pic>
        <p:nvPicPr>
          <p:cNvPr id="2" name="Picture 1">
            <a:extLst>
              <a:ext uri="{FF2B5EF4-FFF2-40B4-BE49-F238E27FC236}">
                <a16:creationId xmlns:a16="http://schemas.microsoft.com/office/drawing/2014/main" id="{5B8FBFE1-F43A-4CCE-9A56-871317B746C5}"/>
              </a:ext>
            </a:extLst>
          </p:cNvPr>
          <p:cNvPicPr>
            <a:picLocks noChangeAspect="1"/>
          </p:cNvPicPr>
          <p:nvPr/>
        </p:nvPicPr>
        <p:blipFill>
          <a:blip r:embed="rId3"/>
          <a:stretch>
            <a:fillRect/>
          </a:stretch>
        </p:blipFill>
        <p:spPr>
          <a:xfrm>
            <a:off x="1048361" y="1803400"/>
            <a:ext cx="9229725" cy="4572000"/>
          </a:xfrm>
          <a:prstGeom prst="rect">
            <a:avLst/>
          </a:prstGeom>
        </p:spPr>
      </p:pic>
    </p:spTree>
    <p:extLst>
      <p:ext uri="{BB962C8B-B14F-4D97-AF65-F5344CB8AC3E}">
        <p14:creationId xmlns:p14="http://schemas.microsoft.com/office/powerpoint/2010/main" val="13648531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Challenges</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extLst>
      <p:ext uri="{BB962C8B-B14F-4D97-AF65-F5344CB8AC3E}">
        <p14:creationId xmlns:p14="http://schemas.microsoft.com/office/powerpoint/2010/main" val="8982192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090835"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Working in the Kernel:</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2954655"/>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Debugging is much more difficult</a:t>
            </a:r>
          </a:p>
          <a:p>
            <a:pPr marL="342900" marR="0" lvl="0" indent="-342900" algn="l" defTabSz="914400" rtl="0" eaLnBrk="1" fontAlgn="auto" latinLnBrk="0" hangingPunct="0">
              <a:lnSpc>
                <a:spcPct val="100000"/>
              </a:lnSpc>
              <a:spcBef>
                <a:spcPts val="0"/>
              </a:spcBef>
              <a:spcAft>
                <a:spcPts val="0"/>
              </a:spcAft>
              <a:buClrTx/>
              <a:buSzTx/>
              <a:buFontTx/>
              <a:buChar char="-"/>
              <a:tabLst/>
              <a:defRPr/>
            </a:pPr>
            <a:endParaRPr lang="en-US" sz="2400" kern="0" dirty="0">
              <a:solidFill>
                <a:srgbClr val="75787B"/>
              </a:solidFill>
              <a:latin typeface="Crimson Text Roman"/>
              <a:ea typeface="Crimson Text Roman"/>
              <a:cs typeface="Crimson Text Roman"/>
              <a:sym typeface="Crimson Text Roman"/>
            </a:endParaRP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Severe lack of *Recent Documentation</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Literally the only kernel textbook</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Written in 2005…</a:t>
            </a:r>
          </a:p>
          <a:p>
            <a:pPr marL="800100" lvl="1" indent="-342900" hangingPunct="0">
              <a:buFontTx/>
              <a:buChar char="-"/>
              <a:defRPr/>
            </a:pPr>
            <a:r>
              <a:rPr lang="en-US" dirty="0">
                <a:hlinkClick r:id="rId3"/>
              </a:rPr>
              <a:t>https://lwn.net/Kernel/LDD3/</a:t>
            </a:r>
            <a:endParaRPr lang="en-US" dirty="0"/>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Memory allocation decisions</a:t>
            </a:r>
          </a:p>
          <a:p>
            <a:pPr marL="800100" lvl="1" indent="-342900" hangingPunct="0">
              <a:buFontTx/>
              <a:buChar char="-"/>
              <a:defRPr/>
            </a:pPr>
            <a:r>
              <a:rPr lang="en-US" sz="2400" kern="0" dirty="0" err="1">
                <a:solidFill>
                  <a:srgbClr val="75787B"/>
                </a:solidFill>
                <a:latin typeface="Crimson Text Roman"/>
                <a:ea typeface="Crimson Text Roman"/>
                <a:cs typeface="Crimson Text Roman"/>
                <a:sym typeface="Crimson Text Roman"/>
              </a:rPr>
              <a:t>Kmalloc</a:t>
            </a:r>
            <a:r>
              <a:rPr lang="en-US" sz="2400" kern="0" dirty="0">
                <a:solidFill>
                  <a:srgbClr val="75787B"/>
                </a:solidFill>
                <a:latin typeface="Crimson Text Roman"/>
                <a:ea typeface="Crimson Text Roman"/>
                <a:cs typeface="Crimson Text Roman"/>
                <a:sym typeface="Crimson Text Roman"/>
              </a:rPr>
              <a:t>() vs </a:t>
            </a:r>
            <a:r>
              <a:rPr lang="en-US" sz="2400" kern="0" dirty="0" err="1">
                <a:solidFill>
                  <a:srgbClr val="75787B"/>
                </a:solidFill>
                <a:latin typeface="Crimson Text Roman"/>
                <a:ea typeface="Crimson Text Roman"/>
                <a:cs typeface="Crimson Text Roman"/>
                <a:sym typeface="Crimson Text Roman"/>
              </a:rPr>
              <a:t>vmalloc</a:t>
            </a:r>
            <a:r>
              <a:rPr lang="en-US" sz="2400" kern="0" dirty="0">
                <a:solidFill>
                  <a:srgbClr val="75787B"/>
                </a:solidFill>
                <a:latin typeface="Crimson Text Roman"/>
                <a:ea typeface="Crimson Text Roman"/>
                <a:cs typeface="Crimson Text Roman"/>
                <a:sym typeface="Crimson Text Roman"/>
              </a:rPr>
              <a:t>()</a:t>
            </a:r>
          </a:p>
        </p:txBody>
      </p:sp>
    </p:spTree>
    <p:extLst>
      <p:ext uri="{BB962C8B-B14F-4D97-AF65-F5344CB8AC3E}">
        <p14:creationId xmlns:p14="http://schemas.microsoft.com/office/powerpoint/2010/main" val="148913904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090835"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Figuring out Current OS Implementations:</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2677656"/>
          </a:xfrm>
          <a:prstGeom prst="rect">
            <a:avLst/>
          </a:prstGeom>
        </p:spPr>
        <p:txBody>
          <a:bodyPr wrap="square">
            <a:spAutoFit/>
          </a:bodyPr>
          <a:lstStyle/>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Figuring out the low-level functions of block device drivers, device partitions, swap file details.</a:t>
            </a:r>
          </a:p>
          <a:p>
            <a:pPr hangingPunct="0">
              <a:defRPr/>
            </a:pP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Finding/Implementing compression in the kernel.</a:t>
            </a:r>
          </a:p>
          <a:p>
            <a:pPr marL="342900"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186379947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777558" y="758539"/>
            <a:ext cx="8090835"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High Level Design:</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416320"/>
          </a:xfrm>
          <a:prstGeom prst="rect">
            <a:avLst/>
          </a:prstGeom>
        </p:spPr>
        <p:txBody>
          <a:bodyPr wrap="square">
            <a:spAutoFit/>
          </a:bodyPr>
          <a:lstStyle/>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Linked list vs block choice for data arrays.</a:t>
            </a:r>
          </a:p>
          <a:p>
            <a:pPr marL="342900"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Circular Array vs Not</a:t>
            </a:r>
          </a:p>
          <a:p>
            <a:pPr marL="342900"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Memory Overhead vs speed of lookup.</a:t>
            </a:r>
          </a:p>
          <a:p>
            <a:pPr marL="342900"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Avoiding Edge Cases</a:t>
            </a:r>
          </a:p>
          <a:p>
            <a:pPr marL="342900"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322316854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*Live* Demo</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extLst>
      <p:ext uri="{BB962C8B-B14F-4D97-AF65-F5344CB8AC3E}">
        <p14:creationId xmlns:p14="http://schemas.microsoft.com/office/powerpoint/2010/main" val="332678777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2821538" y="3088561"/>
            <a:ext cx="6548925"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Bonus Content</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Tree>
    <p:extLst>
      <p:ext uri="{BB962C8B-B14F-4D97-AF65-F5344CB8AC3E}">
        <p14:creationId xmlns:p14="http://schemas.microsoft.com/office/powerpoint/2010/main" val="168909148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
        <p:nvSpPr>
          <p:cNvPr id="3" name="TextBox 2">
            <a:extLst>
              <a:ext uri="{FF2B5EF4-FFF2-40B4-BE49-F238E27FC236}">
                <a16:creationId xmlns:a16="http://schemas.microsoft.com/office/drawing/2014/main" id="{B04DE5C9-3526-4B68-8C64-BE3828456284}"/>
              </a:ext>
            </a:extLst>
          </p:cNvPr>
          <p:cNvSpPr txBox="1"/>
          <p:nvPr/>
        </p:nvSpPr>
        <p:spPr>
          <a:xfrm>
            <a:off x="2336800" y="1284992"/>
            <a:ext cx="81407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800" dirty="0">
                <a:solidFill>
                  <a:schemeClr val="bg1"/>
                </a:solidFill>
                <a:latin typeface="+mj-lt"/>
                <a:ea typeface="+mj-ea"/>
                <a:cs typeface="+mj-cs"/>
                <a:sym typeface="Calibri"/>
              </a:rPr>
              <a:t>Number of VM’s Destroyed this Semester: 268</a:t>
            </a:r>
          </a:p>
          <a:p>
            <a:pPr marL="0" marR="0" indent="0" algn="l" defTabSz="914400" rtl="0" fontAlgn="auto" latinLnBrk="0" hangingPunct="0">
              <a:lnSpc>
                <a:spcPct val="100000"/>
              </a:lnSpc>
              <a:spcBef>
                <a:spcPts val="0"/>
              </a:spcBef>
              <a:spcAft>
                <a:spcPts val="0"/>
              </a:spcAft>
              <a:buClrTx/>
              <a:buSzTx/>
              <a:buFontTx/>
              <a:buNone/>
              <a:tabLst/>
            </a:pPr>
            <a:endParaRPr lang="en-US" sz="2800" dirty="0">
              <a:solidFill>
                <a:schemeClr val="bg1"/>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2800" dirty="0">
                <a:solidFill>
                  <a:schemeClr val="bg1"/>
                </a:solidFill>
                <a:latin typeface="+mj-lt"/>
                <a:ea typeface="+mj-ea"/>
                <a:cs typeface="+mj-cs"/>
                <a:sym typeface="Calibri"/>
              </a:rPr>
              <a:t>Average Number of Make Warnings: 25</a:t>
            </a:r>
          </a:p>
          <a:p>
            <a:pPr marL="0" marR="0" indent="0" algn="l" defTabSz="914400" rtl="0" fontAlgn="auto" latinLnBrk="0" hangingPunct="0">
              <a:lnSpc>
                <a:spcPct val="100000"/>
              </a:lnSpc>
              <a:spcBef>
                <a:spcPts val="0"/>
              </a:spcBef>
              <a:spcAft>
                <a:spcPts val="0"/>
              </a:spcAft>
              <a:buClrTx/>
              <a:buSzTx/>
              <a:buFontTx/>
              <a:buNone/>
              <a:tabLst/>
            </a:pPr>
            <a:endParaRPr lang="en-US" sz="2800" dirty="0">
              <a:solidFill>
                <a:schemeClr val="bg1"/>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2800" dirty="0">
                <a:solidFill>
                  <a:schemeClr val="bg1"/>
                </a:solidFill>
                <a:latin typeface="+mj-lt"/>
                <a:ea typeface="+mj-ea"/>
                <a:cs typeface="+mj-cs"/>
                <a:sym typeface="Calibri"/>
              </a:rPr>
              <a:t>Number of Times I Asked Alex for a Debug Flag: 5</a:t>
            </a:r>
          </a:p>
          <a:p>
            <a:pPr marL="0" marR="0" indent="0" algn="l" defTabSz="914400" rtl="0" fontAlgn="auto" latinLnBrk="0" hangingPunct="0">
              <a:lnSpc>
                <a:spcPct val="100000"/>
              </a:lnSpc>
              <a:spcBef>
                <a:spcPts val="0"/>
              </a:spcBef>
              <a:spcAft>
                <a:spcPts val="0"/>
              </a:spcAft>
              <a:buClrTx/>
              <a:buSzTx/>
              <a:buFontTx/>
              <a:buNone/>
              <a:tabLst/>
            </a:pPr>
            <a:endParaRPr lang="en-US" sz="2800" dirty="0">
              <a:solidFill>
                <a:schemeClr val="bg1"/>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2800" dirty="0">
                <a:solidFill>
                  <a:schemeClr val="bg1"/>
                </a:solidFill>
                <a:latin typeface="+mj-lt"/>
                <a:ea typeface="+mj-ea"/>
                <a:cs typeface="+mj-cs"/>
                <a:sym typeface="Calibri"/>
              </a:rPr>
              <a:t>Number of Weird Bugs Discovered: 2</a:t>
            </a:r>
          </a:p>
          <a:p>
            <a:pPr marL="0" marR="0" indent="0" algn="l" defTabSz="914400" rtl="0" fontAlgn="auto" latinLnBrk="0" hangingPunct="0">
              <a:lnSpc>
                <a:spcPct val="100000"/>
              </a:lnSpc>
              <a:spcBef>
                <a:spcPts val="0"/>
              </a:spcBef>
              <a:spcAft>
                <a:spcPts val="0"/>
              </a:spcAft>
              <a:buClrTx/>
              <a:buSzTx/>
              <a:buFontTx/>
              <a:buNone/>
              <a:tabLst/>
            </a:pPr>
            <a:endParaRPr lang="en-US" sz="2800" dirty="0">
              <a:solidFill>
                <a:schemeClr val="bg1"/>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20317112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1225118" y="1803400"/>
            <a:ext cx="964115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1597984" y="1951763"/>
            <a:ext cx="857582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lang="en-US" sz="4000" kern="0" spc="600" dirty="0">
                <a:solidFill>
                  <a:srgbClr val="861F41"/>
                </a:solidFill>
                <a:latin typeface="Acherus Grotesque Medium" panose="02000505000000020004" pitchFamily="2" charset="77"/>
              </a:rPr>
              <a:t>The memory model</a:t>
            </a:r>
            <a:endParaRPr kumimoji="0" sz="40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1753739" y="2135730"/>
            <a:ext cx="6600149" cy="2677656"/>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All m</a:t>
            </a:r>
            <a:r>
              <a:rPr kumimoji="0" lang="en-US" sz="2400" b="0" i="0" u="none" strike="noStrike" kern="0" cap="none" spc="0" normalizeH="0" baseline="0" noProof="0" dirty="0" err="1">
                <a:ln>
                  <a:noFill/>
                </a:ln>
                <a:solidFill>
                  <a:srgbClr val="75787B"/>
                </a:solidFill>
                <a:effectLst/>
                <a:uLnTx/>
                <a:uFillTx/>
                <a:latin typeface="Crimson Text Roman"/>
                <a:ea typeface="Crimson Text Roman"/>
                <a:cs typeface="Crimson Text Roman"/>
                <a:sym typeface="Crimson Text Roman"/>
              </a:rPr>
              <a:t>emory</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 is backed by 4096 byte </a:t>
            </a:r>
            <a:r>
              <a:rPr lang="en-US" sz="2400" b="1" i="1" kern="0" dirty="0">
                <a:solidFill>
                  <a:srgbClr val="75787B"/>
                </a:solidFill>
                <a:latin typeface="Crimson Text Roman"/>
                <a:ea typeface="Crimson Text Roman"/>
                <a:cs typeface="Crimson Text Roman"/>
                <a:sym typeface="Crimson Text Roman"/>
              </a:rPr>
              <a:t>pages</a:t>
            </a:r>
            <a:r>
              <a:rPr lang="en-US" sz="2400" kern="0" dirty="0">
                <a:solidFill>
                  <a:srgbClr val="75787B"/>
                </a:solidFill>
                <a:latin typeface="Crimson Text Roman"/>
                <a:ea typeface="Crimson Text Roman"/>
                <a:cs typeface="Crimson Text Roman"/>
                <a:sym typeface="Crimson Text Roman"/>
              </a:rPr>
              <a:t>.</a:t>
            </a:r>
          </a:p>
          <a:p>
            <a:pPr marL="800100" lvl="1"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This is a standard kept for decades</a:t>
            </a:r>
          </a:p>
          <a:p>
            <a:pPr marL="342900"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Linux uses a </a:t>
            </a:r>
            <a:r>
              <a:rPr kumimoji="0" lang="en-US" sz="2400" b="1" i="1"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page </a:t>
            </a:r>
            <a:r>
              <a:rPr lang="en-US" sz="2400" b="1" i="1" kern="0" dirty="0">
                <a:solidFill>
                  <a:srgbClr val="75787B"/>
                </a:solidFill>
                <a:latin typeface="Crimson Text Roman"/>
                <a:ea typeface="Crimson Text Roman"/>
                <a:cs typeface="Crimson Text Roman"/>
                <a:sym typeface="Crimson Text Roman"/>
              </a:rPr>
              <a:t>t</a:t>
            </a:r>
            <a:r>
              <a:rPr kumimoji="0" lang="en-US" sz="2400" b="1" i="1"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able</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 which maps </a:t>
            </a:r>
            <a:r>
              <a:rPr kumimoji="0" lang="en-US" sz="2400" b="0" i="1"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virtual addresses</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 </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Wingdings" panose="05000000000000000000" pitchFamily="2" charset="2"/>
              </a:rPr>
              <a:t> </a:t>
            </a:r>
            <a:r>
              <a:rPr kumimoji="0" lang="en-US" sz="2400" b="0" i="1" u="none" strike="noStrike" kern="0" cap="none" spc="0" normalizeH="0" baseline="0" noProof="0" dirty="0">
                <a:ln>
                  <a:noFill/>
                </a:ln>
                <a:solidFill>
                  <a:srgbClr val="75787B"/>
                </a:solidFill>
                <a:effectLst/>
                <a:uLnTx/>
                <a:uFillTx/>
                <a:latin typeface="Crimson Text Roman"/>
                <a:ea typeface="Crimson Text Roman"/>
                <a:cs typeface="Crimson Text Roman"/>
                <a:sym typeface="Wingdings" panose="05000000000000000000" pitchFamily="2" charset="2"/>
              </a:rPr>
              <a:t>physical addresses</a:t>
            </a:r>
            <a:endParaRPr kumimoji="0" lang="en-US" sz="2400" b="0" i="1"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When a page is accessed, the kernel moves it to physical memory</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i.e., read/write array values, modify struct</a:t>
            </a:r>
          </a:p>
        </p:txBody>
      </p:sp>
      <p:sp>
        <p:nvSpPr>
          <p:cNvPr id="13" name="TextBox 12">
            <a:extLst>
              <a:ext uri="{FF2B5EF4-FFF2-40B4-BE49-F238E27FC236}">
                <a16:creationId xmlns:a16="http://schemas.microsoft.com/office/drawing/2014/main" id="{5E29FD51-47DC-491F-90EE-B1643D2CDC64}"/>
              </a:ext>
            </a:extLst>
          </p:cNvPr>
          <p:cNvSpPr txBox="1"/>
          <p:nvPr/>
        </p:nvSpPr>
        <p:spPr>
          <a:xfrm>
            <a:off x="255037" y="6357257"/>
            <a:ext cx="24764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hlinkClick r:id="rId3"/>
              </a:rPr>
              <a:t>https://kb.iu.edu/d/aagb</a:t>
            </a:r>
            <a:endParaRPr kumimoji="0" lang="en-US" sz="1800" b="0" i="0" u="none" strike="noStrike" cap="none" spc="0" normalizeH="0" baseline="0" dirty="0">
              <a:ln>
                <a:noFill/>
              </a:ln>
              <a:solidFill>
                <a:schemeClr val="accent1"/>
              </a:solidFill>
              <a:effectLst/>
              <a:uFillTx/>
              <a:latin typeface="+mj-lt"/>
              <a:ea typeface="+mj-ea"/>
              <a:cs typeface="+mj-cs"/>
              <a:sym typeface="Calibri"/>
            </a:endParaRPr>
          </a:p>
        </p:txBody>
      </p:sp>
      <p:pic>
        <p:nvPicPr>
          <p:cNvPr id="3074" name="Picture 2">
            <a:extLst>
              <a:ext uri="{FF2B5EF4-FFF2-40B4-BE49-F238E27FC236}">
                <a16:creationId xmlns:a16="http://schemas.microsoft.com/office/drawing/2014/main" id="{EF7F59C8-BC7F-4D8C-BFF1-088CF09F1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0090" y="1432055"/>
            <a:ext cx="3628972" cy="37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31900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946150" y="739061"/>
            <a:ext cx="10712449"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Our Faces When It Actually Worked</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sp>
        <p:nvSpPr>
          <p:cNvPr id="6" name="SECTION TITLE">
            <a:extLst>
              <a:ext uri="{FF2B5EF4-FFF2-40B4-BE49-F238E27FC236}">
                <a16:creationId xmlns:a16="http://schemas.microsoft.com/office/drawing/2014/main" id="{EC43B159-FC56-4820-BD81-A243EAA6CDE9}"/>
              </a:ext>
            </a:extLst>
          </p:cNvPr>
          <p:cNvSpPr/>
          <p:nvPr/>
        </p:nvSpPr>
        <p:spPr>
          <a:xfrm>
            <a:off x="889000" y="5176278"/>
            <a:ext cx="10712449" cy="68087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lang="en-US" sz="4400" b="1" kern="0" spc="600" dirty="0">
                <a:solidFill>
                  <a:srgbClr val="FFFFFF"/>
                </a:solidFill>
                <a:latin typeface="Acherus Grotesque Medium" panose="02000505000000020004" pitchFamily="2" charset="77"/>
              </a:rPr>
              <a:t>Priceless</a:t>
            </a:r>
            <a:endParaRPr kumimoji="0" sz="4400" b="1"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4" name="Picture 3" descr="A close up of a logo&#10;&#10;Description automatically generated">
            <a:extLst>
              <a:ext uri="{FF2B5EF4-FFF2-40B4-BE49-F238E27FC236}">
                <a16:creationId xmlns:a16="http://schemas.microsoft.com/office/drawing/2014/main" id="{CF013620-24CE-40E3-AE02-2D12CE0EC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206" y="1527868"/>
            <a:ext cx="3867587" cy="3362888"/>
          </a:xfrm>
          <a:prstGeom prst="rect">
            <a:avLst/>
          </a:prstGeom>
        </p:spPr>
      </p:pic>
    </p:spTree>
    <p:extLst>
      <p:ext uri="{BB962C8B-B14F-4D97-AF65-F5344CB8AC3E}">
        <p14:creationId xmlns:p14="http://schemas.microsoft.com/office/powerpoint/2010/main" val="2026942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0" name="Title 1"/>
          <p:cNvSpPr/>
          <p:nvPr/>
        </p:nvSpPr>
        <p:spPr>
          <a:xfrm>
            <a:off x="2463183" y="2562981"/>
            <a:ext cx="557895" cy="64633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spAutoFit/>
          </a:bodyPr>
          <a:lstStyle>
            <a:lvl1pPr>
              <a:lnSpc>
                <a:spcPct val="90000"/>
              </a:lnSpc>
              <a:defRPr sz="4000" spc="90">
                <a:solidFill>
                  <a:schemeClr val="accent2"/>
                </a:solidFill>
                <a:latin typeface="Gineso Cond Thin"/>
                <a:ea typeface="Gineso Cond Thin"/>
                <a:cs typeface="Gineso Cond Thin"/>
                <a:sym typeface="Gineso Cond Thin"/>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4000" b="0" i="0" u="none" strike="noStrike" kern="0" cap="none" spc="90" normalizeH="0" baseline="0" noProof="0" dirty="0">
              <a:ln>
                <a:noFill/>
              </a:ln>
              <a:solidFill>
                <a:srgbClr val="E87731"/>
              </a:solidFill>
              <a:effectLst/>
              <a:uLnTx/>
              <a:uFillTx/>
              <a:latin typeface="Acherus Grotesque Light" panose="02000505000000020004" pitchFamily="2" charset="77"/>
              <a:sym typeface="Gineso Cond Thin"/>
            </a:endParaRPr>
          </a:p>
        </p:txBody>
      </p:sp>
      <p:sp>
        <p:nvSpPr>
          <p:cNvPr id="172" name="Straight Connector 19"/>
          <p:cNvSpPr/>
          <p:nvPr/>
        </p:nvSpPr>
        <p:spPr>
          <a:xfrm>
            <a:off x="-1462207" y="6283031"/>
            <a:ext cx="5760720" cy="49014"/>
          </a:xfrm>
          <a:prstGeom prst="line">
            <a:avLst/>
          </a:prstGeom>
          <a:ln>
            <a:solidFill>
              <a:schemeClr val="bg2"/>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12" name="SECTION TITLE">
            <a:extLst>
              <a:ext uri="{FF2B5EF4-FFF2-40B4-BE49-F238E27FC236}">
                <a16:creationId xmlns:a16="http://schemas.microsoft.com/office/drawing/2014/main" id="{67A82293-05DF-684F-9B63-235EE510042C}"/>
              </a:ext>
            </a:extLst>
          </p:cNvPr>
          <p:cNvSpPr/>
          <p:nvPr/>
        </p:nvSpPr>
        <p:spPr>
          <a:xfrm>
            <a:off x="1860550" y="1228188"/>
            <a:ext cx="8585200" cy="1492009"/>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ctr" defTabSz="658368" rtl="0" eaLnBrk="1" fontAlgn="auto" latinLnBrk="0" hangingPunct="0">
              <a:lnSpc>
                <a:spcPct val="90000"/>
              </a:lnSpc>
              <a:spcBef>
                <a:spcPts val="0"/>
              </a:spcBef>
              <a:spcAft>
                <a:spcPts val="0"/>
              </a:spcAft>
              <a:buClrTx/>
              <a:buSzTx/>
              <a:buFontTx/>
              <a:buNone/>
              <a:tabLst/>
              <a:defRPr/>
            </a:pPr>
            <a:r>
              <a:rPr kumimoji="0" lang="en-US"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rPr>
              <a:t>Most Listened To Playlist</a:t>
            </a:r>
          </a:p>
          <a:p>
            <a:pPr marL="0" marR="0" lvl="0" indent="0" algn="ctr" defTabSz="658368" rtl="0" eaLnBrk="1" fontAlgn="auto" latinLnBrk="0" hangingPunct="0">
              <a:lnSpc>
                <a:spcPct val="90000"/>
              </a:lnSpc>
              <a:spcBef>
                <a:spcPts val="0"/>
              </a:spcBef>
              <a:spcAft>
                <a:spcPts val="0"/>
              </a:spcAft>
              <a:buClrTx/>
              <a:buSzTx/>
              <a:buFontTx/>
              <a:buNone/>
              <a:tabLst/>
              <a:defRPr/>
            </a:pPr>
            <a:r>
              <a:rPr lang="en-US" sz="4400" kern="0" spc="600" dirty="0">
                <a:solidFill>
                  <a:srgbClr val="FFFFFF"/>
                </a:solidFill>
                <a:latin typeface="Acherus Grotesque Medium" panose="02000505000000020004" pitchFamily="2" charset="77"/>
              </a:rPr>
              <a:t>While “Working” Over Skype</a:t>
            </a:r>
            <a:endParaRPr kumimoji="0" sz="4400" b="0" i="0" u="none" strike="noStrike" kern="0" cap="none" spc="600" normalizeH="0" baseline="0" noProof="0" dirty="0">
              <a:ln>
                <a:noFill/>
              </a:ln>
              <a:solidFill>
                <a:srgbClr val="FFFFFF"/>
              </a:solidFill>
              <a:effectLst/>
              <a:uLnTx/>
              <a:uFillTx/>
              <a:latin typeface="Acherus Grotesque Medium" panose="02000505000000020004" pitchFamily="2" charset="77"/>
              <a:sym typeface="AcherusGrotesqueLight"/>
            </a:endParaRPr>
          </a:p>
        </p:txBody>
      </p:sp>
      <p:pic>
        <p:nvPicPr>
          <p:cNvPr id="7" name="Picture 6">
            <a:extLst>
              <a:ext uri="{FF2B5EF4-FFF2-40B4-BE49-F238E27FC236}">
                <a16:creationId xmlns:a16="http://schemas.microsoft.com/office/drawing/2014/main" id="{111524F7-7B00-8C4C-9F42-614DECF65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153" y="6497994"/>
            <a:ext cx="2286000" cy="203200"/>
          </a:xfrm>
          <a:prstGeom prst="rect">
            <a:avLst/>
          </a:prstGeom>
        </p:spPr>
      </p:pic>
      <p:pic>
        <p:nvPicPr>
          <p:cNvPr id="6" name="Picture 5">
            <a:extLst>
              <a:ext uri="{FF2B5EF4-FFF2-40B4-BE49-F238E27FC236}">
                <a16:creationId xmlns:a16="http://schemas.microsoft.com/office/drawing/2014/main" id="{ADE9BD7F-6A9F-4E82-BE95-9BA925966F43}"/>
              </a:ext>
            </a:extLst>
          </p:cNvPr>
          <p:cNvPicPr>
            <a:picLocks noChangeAspect="1"/>
          </p:cNvPicPr>
          <p:nvPr/>
        </p:nvPicPr>
        <p:blipFill>
          <a:blip r:embed="rId3"/>
          <a:stretch>
            <a:fillRect/>
          </a:stretch>
        </p:blipFill>
        <p:spPr>
          <a:xfrm>
            <a:off x="2133600" y="2886146"/>
            <a:ext cx="8191500" cy="2314575"/>
          </a:xfrm>
          <a:prstGeom prst="rect">
            <a:avLst/>
          </a:prstGeom>
        </p:spPr>
      </p:pic>
    </p:spTree>
    <p:extLst>
      <p:ext uri="{BB962C8B-B14F-4D97-AF65-F5344CB8AC3E}">
        <p14:creationId xmlns:p14="http://schemas.microsoft.com/office/powerpoint/2010/main" val="1590455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ystems_Capstone 2-2019-12-14T17-50-35-506063000Z">
            <a:hlinkClick r:id="" action="ppaction://media"/>
            <a:extLst>
              <a:ext uri="{FF2B5EF4-FFF2-40B4-BE49-F238E27FC236}">
                <a16:creationId xmlns:a16="http://schemas.microsoft.com/office/drawing/2014/main" id="{AE90DB15-34C6-4A34-B0B0-3B21743B99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11475" y="0"/>
            <a:ext cx="6369050" cy="6858000"/>
          </a:xfrm>
          <a:prstGeom prst="rect">
            <a:avLst/>
          </a:prstGeom>
        </p:spPr>
      </p:pic>
    </p:spTree>
    <p:extLst>
      <p:ext uri="{BB962C8B-B14F-4D97-AF65-F5344CB8AC3E}">
        <p14:creationId xmlns:p14="http://schemas.microsoft.com/office/powerpoint/2010/main" val="414477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3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3">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639192" y="1803400"/>
            <a:ext cx="10564427"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819888" y="1951763"/>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959975"/>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What Happens When You Run Out of Memory?</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1207367" y="2135730"/>
            <a:ext cx="9410318" cy="2677656"/>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Kernel will not permit you to allocate past physical memory limit, OR</a:t>
            </a:r>
            <a:endParaRPr lang="en-US" sz="2400" kern="0" dirty="0">
              <a:solidFill>
                <a:srgbClr val="75787B"/>
              </a:solidFill>
              <a:latin typeface="Crimson Text Roman"/>
              <a:ea typeface="Crimson Text Roman"/>
              <a:cs typeface="Crimson Text Roman"/>
              <a:sym typeface="Crimson Text Roman"/>
            </a:endParaRPr>
          </a:p>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Kernel uses a </a:t>
            </a:r>
            <a:r>
              <a:rPr lang="en-US" sz="2400" b="1" i="1" kern="0" dirty="0">
                <a:solidFill>
                  <a:srgbClr val="75787B"/>
                </a:solidFill>
                <a:latin typeface="Crimson Text Roman"/>
                <a:ea typeface="Crimson Text Roman"/>
                <a:cs typeface="Crimson Text Roman"/>
                <a:sym typeface="Crimson Text Roman"/>
              </a:rPr>
              <a:t>swap file</a:t>
            </a:r>
            <a:r>
              <a:rPr lang="en-US" sz="2400" kern="0" dirty="0">
                <a:solidFill>
                  <a:srgbClr val="75787B"/>
                </a:solidFill>
                <a:latin typeface="Crimson Text Roman"/>
                <a:ea typeface="Crimson Text Roman"/>
                <a:cs typeface="Crimson Text Roman"/>
                <a:sym typeface="Crimson Text Roman"/>
              </a:rPr>
              <a:t>:</a:t>
            </a:r>
          </a:p>
          <a:p>
            <a:pPr marL="800100" lvl="1" indent="-342900" hangingPunct="0">
              <a:buFontTx/>
              <a:buChar char="-"/>
            </a:pPr>
            <a:r>
              <a:rPr lang="en-US" sz="2400" kern="0" dirty="0">
                <a:solidFill>
                  <a:srgbClr val="75787B"/>
                </a:solidFill>
                <a:latin typeface="Crimson Text Roman"/>
                <a:ea typeface="Crimson Text Roman"/>
                <a:cs typeface="Crimson Text Roman"/>
                <a:sym typeface="Crimson Text Roman"/>
              </a:rPr>
              <a:t>A </a:t>
            </a:r>
            <a:r>
              <a:rPr lang="en-US" sz="2400" b="1" i="1" kern="0" dirty="0">
                <a:solidFill>
                  <a:srgbClr val="75787B"/>
                </a:solidFill>
                <a:latin typeface="Crimson Text Roman"/>
                <a:ea typeface="Crimson Text Roman"/>
                <a:cs typeface="Crimson Text Roman"/>
                <a:sym typeface="Crimson Text Roman"/>
              </a:rPr>
              <a:t>swap file </a:t>
            </a:r>
            <a:r>
              <a:rPr lang="en-US" sz="2400" kern="0" dirty="0">
                <a:solidFill>
                  <a:srgbClr val="75787B"/>
                </a:solidFill>
                <a:latin typeface="Crimson Text Roman"/>
                <a:ea typeface="Crimson Text Roman"/>
                <a:cs typeface="Crimson Text Roman"/>
                <a:sym typeface="Crimson Text Roman"/>
              </a:rPr>
              <a:t>is typically a section of hard disk reserved to act as overflow memory. </a:t>
            </a:r>
          </a:p>
          <a:p>
            <a:pPr marL="800100" lvl="1" indent="-342900" hangingPunct="0">
              <a:buFontTx/>
              <a:buChar cha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Idle programs’ memory get “swapped” when memory is needed.</a:t>
            </a:r>
          </a:p>
          <a:p>
            <a:pPr marL="342900" indent="-342900" hangingPunct="0">
              <a:buFontTx/>
              <a:buChar char="-"/>
            </a:pPr>
            <a:r>
              <a:rPr lang="en-US" sz="2400" kern="0" dirty="0">
                <a:solidFill>
                  <a:srgbClr val="75787B"/>
                </a:solidFill>
                <a:latin typeface="Crimson Text Roman"/>
                <a:ea typeface="Crimson Text Roman"/>
                <a:cs typeface="Crimson Text Roman"/>
                <a:sym typeface="Crimson Text Roman"/>
              </a:rPr>
              <a:t>The k</a:t>
            </a:r>
            <a:r>
              <a:rPr kumimoji="0" lang="en-US" sz="2400" b="0" i="0" u="none" strike="noStrike" kern="0" cap="none" spc="0" normalizeH="0" baseline="0" noProof="0" dirty="0" err="1">
                <a:ln>
                  <a:noFill/>
                </a:ln>
                <a:solidFill>
                  <a:srgbClr val="75787B"/>
                </a:solidFill>
                <a:effectLst/>
                <a:uLnTx/>
                <a:uFillTx/>
                <a:latin typeface="Crimson Text Roman"/>
                <a:ea typeface="Crimson Text Roman"/>
                <a:cs typeface="Crimson Text Roman"/>
                <a:sym typeface="Crimson Text Roman"/>
              </a:rPr>
              <a:t>ernel</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 keeps track of this in a page </a:t>
            </a:r>
            <a:r>
              <a:rPr lang="en-US" sz="2400" kern="0" dirty="0">
                <a:solidFill>
                  <a:srgbClr val="75787B"/>
                </a:solidFill>
                <a:latin typeface="Crimson Text Roman"/>
                <a:ea typeface="Crimson Text Roman"/>
                <a:cs typeface="Crimson Text Roman"/>
                <a:sym typeface="Crimson Text Roman"/>
              </a:rPr>
              <a:t>t</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able</a:t>
            </a:r>
          </a:p>
          <a:p>
            <a:pPr marL="342900" indent="-342900" hangingPunct="0">
              <a:buFontTx/>
              <a:buChar char="-"/>
            </a:pPr>
            <a:r>
              <a:rPr lang="en-US" sz="2400" kern="0" dirty="0">
                <a:solidFill>
                  <a:srgbClr val="75787B"/>
                </a:solidFill>
                <a:latin typeface="Crimson Text Roman"/>
                <a:ea typeface="Crimson Text Roman"/>
                <a:cs typeface="Crimson Text Roman"/>
                <a:sym typeface="Crimson Text Roman"/>
              </a:rPr>
              <a:t>Doing this is COSTLY, so always avoid swapping if possible…</a:t>
            </a:r>
            <a:endPar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endParaRPr>
          </a:p>
        </p:txBody>
      </p:sp>
      <p:sp>
        <p:nvSpPr>
          <p:cNvPr id="2" name="TextBox 1">
            <a:extLst>
              <a:ext uri="{FF2B5EF4-FFF2-40B4-BE49-F238E27FC236}">
                <a16:creationId xmlns:a16="http://schemas.microsoft.com/office/drawing/2014/main" id="{927176C2-3A3F-4800-8F58-9855F33FD2D0}"/>
              </a:ext>
            </a:extLst>
          </p:cNvPr>
          <p:cNvSpPr txBox="1"/>
          <p:nvPr/>
        </p:nvSpPr>
        <p:spPr>
          <a:xfrm>
            <a:off x="255037" y="6357257"/>
            <a:ext cx="247647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hlinkClick r:id="rId4"/>
              </a:rPr>
              <a:t>https://kb.iu.edu/d/aagb</a:t>
            </a:r>
            <a:endParaRPr kumimoji="0" lang="en-US" sz="1800" b="0" i="0" u="none" strike="noStrike" cap="none" spc="0" normalizeH="0" baseline="0" dirty="0">
              <a:ln>
                <a:noFill/>
              </a:ln>
              <a:solidFill>
                <a:schemeClr val="accent1"/>
              </a:solidFill>
              <a:effectLst/>
              <a:uFillTx/>
              <a:latin typeface="+mj-lt"/>
              <a:ea typeface="+mj-ea"/>
              <a:cs typeface="+mj-cs"/>
              <a:sym typeface="Calibri"/>
            </a:endParaRPr>
          </a:p>
        </p:txBody>
      </p:sp>
      <p:pic>
        <p:nvPicPr>
          <p:cNvPr id="2050" name="Picture 2" descr="Image result for ram picture">
            <a:extLst>
              <a:ext uri="{FF2B5EF4-FFF2-40B4-BE49-F238E27FC236}">
                <a16:creationId xmlns:a16="http://schemas.microsoft.com/office/drawing/2014/main" id="{8FA56052-D35C-42A2-8328-0DBBDD972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87" y="4753595"/>
            <a:ext cx="1773541" cy="17735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rd disk picture">
            <a:extLst>
              <a:ext uri="{FF2B5EF4-FFF2-40B4-BE49-F238E27FC236}">
                <a16:creationId xmlns:a16="http://schemas.microsoft.com/office/drawing/2014/main" id="{C35E0BCD-D2EC-41F7-A933-482285F5B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257" y="4980317"/>
            <a:ext cx="2082568" cy="158826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8684154A-D727-49A9-8C83-CA6FED3F77CE}"/>
              </a:ext>
            </a:extLst>
          </p:cNvPr>
          <p:cNvSpPr/>
          <p:nvPr/>
        </p:nvSpPr>
        <p:spPr>
          <a:xfrm>
            <a:off x="5823751" y="6726587"/>
            <a:ext cx="978408" cy="484632"/>
          </a:xfrm>
          <a:prstGeom prst="rightArrow">
            <a:avLst/>
          </a:prstGeom>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
        <p:nvSpPr>
          <p:cNvPr id="8" name="Arrow: Right 7">
            <a:extLst>
              <a:ext uri="{FF2B5EF4-FFF2-40B4-BE49-F238E27FC236}">
                <a16:creationId xmlns:a16="http://schemas.microsoft.com/office/drawing/2014/main" id="{BD99DE7B-C2CD-4C88-A66C-9092F49326E5}"/>
              </a:ext>
            </a:extLst>
          </p:cNvPr>
          <p:cNvSpPr/>
          <p:nvPr/>
        </p:nvSpPr>
        <p:spPr>
          <a:xfrm>
            <a:off x="6532513" y="5481069"/>
            <a:ext cx="978408" cy="484632"/>
          </a:xfrm>
          <a:prstGeom prst="rightArrow">
            <a:avLst/>
          </a:prstGeom>
          <a:solidFill>
            <a:schemeClr val="accent1"/>
          </a:solid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algn="ctr"/>
            <a:endParaRPr lang="en-US" dirty="0"/>
          </a:p>
        </p:txBody>
      </p:sp>
    </p:spTree>
    <p:extLst>
      <p:ext uri="{BB962C8B-B14F-4D97-AF65-F5344CB8AC3E}">
        <p14:creationId xmlns:p14="http://schemas.microsoft.com/office/powerpoint/2010/main" val="523619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 name="TextBox 20"/>
          <p:cNvSpPr/>
          <p:nvPr/>
        </p:nvSpPr>
        <p:spPr>
          <a:xfrm>
            <a:off x="7783516" y="3159323"/>
            <a:ext cx="2946346" cy="3068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ts val="1800"/>
              </a:lnSpc>
              <a:spcBef>
                <a:spcPts val="0"/>
              </a:spcBef>
              <a:spcAft>
                <a:spcPts val="0"/>
              </a:spcAft>
              <a:buClrTx/>
              <a:buSzTx/>
              <a:buFontTx/>
              <a:buNone/>
              <a:tabLst/>
              <a:defRPr/>
            </a:pPr>
            <a:endParaRPr kumimoji="0" sz="1200" b="0" i="0" u="none" strike="noStrike" kern="1200" cap="none" spc="0" normalizeH="0" baseline="0" noProof="0" dirty="0">
              <a:ln>
                <a:noFill/>
              </a:ln>
              <a:solidFill>
                <a:srgbClr val="585C5E"/>
              </a:solidFill>
              <a:effectLst/>
              <a:uLnTx/>
              <a:uFillTx/>
              <a:latin typeface="Crimson Text Roman"/>
              <a:sym typeface="Crimson Text Roman"/>
            </a:endParaRPr>
          </a:p>
        </p:txBody>
      </p:sp>
      <p:sp>
        <p:nvSpPr>
          <p:cNvPr id="392" name="Rectangle"/>
          <p:cNvSpPr/>
          <p:nvPr/>
        </p:nvSpPr>
        <p:spPr>
          <a:xfrm>
            <a:off x="0" y="0"/>
            <a:ext cx="7315200" cy="6858000"/>
          </a:xfrm>
          <a:prstGeom prst="rect">
            <a:avLst/>
          </a:prstGeom>
          <a:solidFill>
            <a:schemeClr val="tx1"/>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solidFill>
                  <a:srgbClr val="E87731"/>
                </a:solidFill>
              </a:defRPr>
            </a:pPr>
            <a:endParaRPr kumimoji="0" sz="1800" b="0" i="0" u="none" strike="noStrike" kern="0" cap="none" spc="0" normalizeH="0" baseline="0" noProof="0">
              <a:ln>
                <a:noFill/>
              </a:ln>
              <a:solidFill>
                <a:srgbClr val="E87731"/>
              </a:solidFill>
              <a:effectLst/>
              <a:uLnTx/>
              <a:uFillTx/>
              <a:latin typeface="Calibri"/>
              <a:cs typeface="Calibri"/>
              <a:sym typeface="Calibri"/>
            </a:endParaRPr>
          </a:p>
        </p:txBody>
      </p:sp>
      <p:graphicFrame>
        <p:nvGraphicFramePr>
          <p:cNvPr id="393" name="THIS IS THE TITLE SPACE"/>
          <p:cNvGraphicFramePr>
            <a:graphicFrameLocks noChangeAspect="1"/>
          </p:cNvGraphicFramePr>
          <p:nvPr>
            <p:extLst>
              <p:ext uri="{D42A27DB-BD31-4B8C-83A1-F6EECF244321}">
                <p14:modId xmlns:p14="http://schemas.microsoft.com/office/powerpoint/2010/main" val="1779281323"/>
              </p:ext>
            </p:extLst>
          </p:nvPr>
        </p:nvGraphicFramePr>
        <p:xfrm>
          <a:off x="-146342" y="-958687"/>
          <a:ext cx="6647305" cy="8796528"/>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B50F16C1-FB04-664F-B40A-26CF006B7491}"/>
              </a:ext>
            </a:extLst>
          </p:cNvPr>
          <p:cNvGrpSpPr/>
          <p:nvPr/>
        </p:nvGrpSpPr>
        <p:grpSpPr>
          <a:xfrm>
            <a:off x="7914636" y="1147716"/>
            <a:ext cx="4076398" cy="2705273"/>
            <a:chOff x="7944146" y="1508666"/>
            <a:chExt cx="4076398" cy="2705273"/>
          </a:xfrm>
        </p:grpSpPr>
        <p:sp>
          <p:nvSpPr>
            <p:cNvPr id="11" name="TextBox 5">
              <a:extLst>
                <a:ext uri="{FF2B5EF4-FFF2-40B4-BE49-F238E27FC236}">
                  <a16:creationId xmlns:a16="http://schemas.microsoft.com/office/drawing/2014/main" id="{CD1E2187-0A47-274C-9B47-E59FF484AE64}"/>
                </a:ext>
              </a:extLst>
            </p:cNvPr>
            <p:cNvSpPr/>
            <p:nvPr/>
          </p:nvSpPr>
          <p:spPr>
            <a:xfrm>
              <a:off x="7944146" y="1508666"/>
              <a:ext cx="4076398"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800" kern="0" spc="300" dirty="0">
                  <a:solidFill>
                    <a:srgbClr val="861F41"/>
                  </a:solidFill>
                  <a:latin typeface="Acherus Grotesque Light" panose="02000505000000020004" pitchFamily="2" charset="77"/>
                </a:rPr>
                <a:t>Memory Latency (ns)</a:t>
              </a:r>
              <a:endParaRPr kumimoji="0" sz="2800" b="0" i="0" u="none" strike="noStrike" kern="0" cap="none" spc="300" normalizeH="0" baseline="0" noProof="0" dirty="0">
                <a:ln>
                  <a:noFill/>
                </a:ln>
                <a:solidFill>
                  <a:srgbClr val="861F41"/>
                </a:solidFill>
                <a:effectLst/>
                <a:uLnTx/>
                <a:uFillTx/>
                <a:latin typeface="Acherus Grotesque Light" panose="02000505000000020004" pitchFamily="2" charset="77"/>
                <a:sym typeface="Acherus Grotesque"/>
              </a:endParaRPr>
            </a:p>
          </p:txBody>
        </p:sp>
        <p:sp>
          <p:nvSpPr>
            <p:cNvPr id="12" name="TextBox 20">
              <a:extLst>
                <a:ext uri="{FF2B5EF4-FFF2-40B4-BE49-F238E27FC236}">
                  <a16:creationId xmlns:a16="http://schemas.microsoft.com/office/drawing/2014/main" id="{1D28447F-74F8-8641-A6DD-B68F9B90C763}"/>
                </a:ext>
              </a:extLst>
            </p:cNvPr>
            <p:cNvSpPr/>
            <p:nvPr/>
          </p:nvSpPr>
          <p:spPr>
            <a:xfrm>
              <a:off x="7944146" y="2536557"/>
              <a:ext cx="3851914" cy="167738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500" kern="0" dirty="0">
                  <a:solidFill>
                    <a:srgbClr val="75787B"/>
                  </a:solidFill>
                </a:rPr>
                <a:t>A Comparison of Memory Latency in nanoseconds</a:t>
              </a:r>
            </a:p>
            <a:p>
              <a:pPr lvl="0" hangingPunct="0">
                <a:defRPr/>
              </a:pPr>
              <a:r>
                <a:rPr lang="en-US" sz="1400" dirty="0">
                  <a:hlinkClick r:id="rId3"/>
                </a:rPr>
                <a:t>https://people.eecs.berkeley.edu/~rcs/research/interactive_latency.html</a:t>
              </a:r>
              <a:endParaRPr lang="en-US" sz="1400" kern="0" dirty="0">
                <a:solidFill>
                  <a:srgbClr val="75787B"/>
                </a:solidFill>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sz="2500" b="0" i="0" u="none" strike="noStrike" kern="0" cap="none" spc="0" normalizeH="0" baseline="0" noProof="0" dirty="0">
                <a:ln>
                  <a:noFill/>
                </a:ln>
                <a:solidFill>
                  <a:srgbClr val="75787B"/>
                </a:solidFill>
                <a:effectLst/>
                <a:uLnTx/>
                <a:uFillTx/>
                <a:latin typeface="Crimson Text Roman"/>
                <a:sym typeface="Crimson Text Roman"/>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Box 20"/>
          <p:cNvSpPr/>
          <p:nvPr/>
        </p:nvSpPr>
        <p:spPr>
          <a:xfrm>
            <a:off x="7783516" y="3159323"/>
            <a:ext cx="2946346" cy="3068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ts val="1800"/>
              </a:lnSpc>
              <a:spcBef>
                <a:spcPts val="0"/>
              </a:spcBef>
              <a:spcAft>
                <a:spcPts val="0"/>
              </a:spcAft>
              <a:buClrTx/>
              <a:buSzTx/>
              <a:buFontTx/>
              <a:buNone/>
              <a:tabLst/>
              <a:defRPr/>
            </a:pPr>
            <a:endParaRPr kumimoji="0" sz="1200" b="0" i="0" u="none" strike="noStrike" kern="1200" cap="none" spc="0" normalizeH="0" baseline="0" noProof="0" dirty="0">
              <a:ln>
                <a:noFill/>
              </a:ln>
              <a:solidFill>
                <a:srgbClr val="585C5E"/>
              </a:solidFill>
              <a:effectLst/>
              <a:uLnTx/>
              <a:uFillTx/>
              <a:latin typeface="Crimson Text Roman"/>
              <a:sym typeface="Crimson Text Roman"/>
            </a:endParaRPr>
          </a:p>
        </p:txBody>
      </p:sp>
      <p:sp>
        <p:nvSpPr>
          <p:cNvPr id="392" name="Rectangle"/>
          <p:cNvSpPr/>
          <p:nvPr/>
        </p:nvSpPr>
        <p:spPr>
          <a:xfrm>
            <a:off x="0" y="0"/>
            <a:ext cx="7315200" cy="6858000"/>
          </a:xfrm>
          <a:prstGeom prst="rect">
            <a:avLst/>
          </a:prstGeom>
          <a:solidFill>
            <a:schemeClr val="tx1"/>
          </a:solidFill>
          <a:ln w="12700">
            <a:miter lim="400000"/>
          </a:ln>
        </p:spPr>
        <p:txBody>
          <a:bodyPr lIns="45719" rIns="45719" anchor="ctr"/>
          <a:lstStyle/>
          <a:p>
            <a:pPr marL="0" marR="0" lvl="0" indent="0" algn="l" defTabSz="914400" rtl="0" eaLnBrk="1" fontAlgn="auto" latinLnBrk="0" hangingPunct="0">
              <a:lnSpc>
                <a:spcPct val="100000"/>
              </a:lnSpc>
              <a:spcBef>
                <a:spcPts val="0"/>
              </a:spcBef>
              <a:spcAft>
                <a:spcPts val="0"/>
              </a:spcAft>
              <a:buClrTx/>
              <a:buSzTx/>
              <a:buFontTx/>
              <a:buNone/>
              <a:tabLst/>
              <a:defRPr>
                <a:solidFill>
                  <a:srgbClr val="E87731"/>
                </a:solidFill>
              </a:defRPr>
            </a:pPr>
            <a:endParaRPr kumimoji="0" sz="1800" b="0" i="0" u="none" strike="noStrike" kern="0" cap="none" spc="0" normalizeH="0" baseline="0" noProof="0">
              <a:ln>
                <a:noFill/>
              </a:ln>
              <a:solidFill>
                <a:srgbClr val="E87731"/>
              </a:solidFill>
              <a:effectLst/>
              <a:uLnTx/>
              <a:uFillTx/>
              <a:latin typeface="Calibri"/>
              <a:cs typeface="Calibri"/>
              <a:sym typeface="Calibri"/>
            </a:endParaRPr>
          </a:p>
        </p:txBody>
      </p:sp>
      <p:graphicFrame>
        <p:nvGraphicFramePr>
          <p:cNvPr id="393" name="THIS IS THE TITLE SPACE"/>
          <p:cNvGraphicFramePr>
            <a:graphicFrameLocks noChangeAspect="1"/>
          </p:cNvGraphicFramePr>
          <p:nvPr>
            <p:extLst>
              <p:ext uri="{D42A27DB-BD31-4B8C-83A1-F6EECF244321}">
                <p14:modId xmlns:p14="http://schemas.microsoft.com/office/powerpoint/2010/main" val="2473381911"/>
              </p:ext>
            </p:extLst>
          </p:nvPr>
        </p:nvGraphicFramePr>
        <p:xfrm>
          <a:off x="-146342" y="-958687"/>
          <a:ext cx="6647305" cy="8796528"/>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B50F16C1-FB04-664F-B40A-26CF006B7491}"/>
              </a:ext>
            </a:extLst>
          </p:cNvPr>
          <p:cNvGrpSpPr/>
          <p:nvPr/>
        </p:nvGrpSpPr>
        <p:grpSpPr>
          <a:xfrm>
            <a:off x="7914636" y="1147716"/>
            <a:ext cx="4076398" cy="3089994"/>
            <a:chOff x="7944146" y="1508666"/>
            <a:chExt cx="4076398" cy="3089994"/>
          </a:xfrm>
        </p:grpSpPr>
        <p:sp>
          <p:nvSpPr>
            <p:cNvPr id="11" name="TextBox 5">
              <a:extLst>
                <a:ext uri="{FF2B5EF4-FFF2-40B4-BE49-F238E27FC236}">
                  <a16:creationId xmlns:a16="http://schemas.microsoft.com/office/drawing/2014/main" id="{CD1E2187-0A47-274C-9B47-E59FF484AE64}"/>
                </a:ext>
              </a:extLst>
            </p:cNvPr>
            <p:cNvSpPr/>
            <p:nvPr/>
          </p:nvSpPr>
          <p:spPr>
            <a:xfrm>
              <a:off x="7944146" y="1508666"/>
              <a:ext cx="4076398"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spc="200">
                  <a:latin typeface="Acherus Grotesque"/>
                  <a:ea typeface="Acherus Grotesque"/>
                  <a:cs typeface="Acherus Grotesque"/>
                  <a:sym typeface="Acherus Grotesque"/>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800" kern="0" spc="300" dirty="0">
                  <a:solidFill>
                    <a:srgbClr val="861F41"/>
                  </a:solidFill>
                  <a:latin typeface="Acherus Grotesque Light" panose="02000505000000020004" pitchFamily="2" charset="77"/>
                </a:rPr>
                <a:t>Memory Speed (ns)</a:t>
              </a:r>
              <a:endParaRPr kumimoji="0" sz="2800" b="0" i="0" u="none" strike="noStrike" kern="0" cap="none" spc="300" normalizeH="0" baseline="0" noProof="0" dirty="0">
                <a:ln>
                  <a:noFill/>
                </a:ln>
                <a:solidFill>
                  <a:srgbClr val="861F41"/>
                </a:solidFill>
                <a:effectLst/>
                <a:uLnTx/>
                <a:uFillTx/>
                <a:latin typeface="Acherus Grotesque Light" panose="02000505000000020004" pitchFamily="2" charset="77"/>
                <a:sym typeface="Acherus Grotesque"/>
              </a:endParaRPr>
            </a:p>
          </p:txBody>
        </p:sp>
        <p:sp>
          <p:nvSpPr>
            <p:cNvPr id="12" name="TextBox 20">
              <a:extLst>
                <a:ext uri="{FF2B5EF4-FFF2-40B4-BE49-F238E27FC236}">
                  <a16:creationId xmlns:a16="http://schemas.microsoft.com/office/drawing/2014/main" id="{1D28447F-74F8-8641-A6DD-B68F9B90C763}"/>
                </a:ext>
              </a:extLst>
            </p:cNvPr>
            <p:cNvSpPr/>
            <p:nvPr/>
          </p:nvSpPr>
          <p:spPr>
            <a:xfrm>
              <a:off x="7944146" y="2536557"/>
              <a:ext cx="3851914" cy="206210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200">
                  <a:solidFill>
                    <a:srgbClr val="585C5E"/>
                  </a:solidFill>
                  <a:latin typeface="Crimson Text Roman"/>
                  <a:ea typeface="Crimson Text Roman"/>
                  <a:cs typeface="Crimson Text Roman"/>
                  <a:sym typeface="Crimson Text Roma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2500" kern="0" dirty="0">
                  <a:solidFill>
                    <a:srgbClr val="75787B"/>
                  </a:solidFill>
                </a:rPr>
                <a:t>Speed of Sequentially Reading 1 MB from different sources in nanoseconds</a:t>
              </a:r>
            </a:p>
            <a:p>
              <a:pPr lvl="0" hangingPunct="0">
                <a:defRPr/>
              </a:pPr>
              <a:r>
                <a:rPr lang="en-US" sz="1400" dirty="0">
                  <a:hlinkClick r:id="rId3"/>
                </a:rPr>
                <a:t>https://people.eecs.berkeley.edu/~rcs/research/interactive_latency.html</a:t>
              </a:r>
              <a:endParaRPr lang="en-US" sz="1400" kern="0" dirty="0">
                <a:solidFill>
                  <a:srgbClr val="75787B"/>
                </a:solidFill>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sz="2500" b="0" i="0" u="none" strike="noStrike" kern="0" cap="none" spc="0" normalizeH="0" baseline="0" noProof="0" dirty="0">
                <a:ln>
                  <a:noFill/>
                </a:ln>
                <a:solidFill>
                  <a:srgbClr val="75787B"/>
                </a:solidFill>
                <a:effectLst/>
                <a:uLnTx/>
                <a:uFillTx/>
                <a:latin typeface="Crimson Text Roman"/>
                <a:sym typeface="Crimson Text Roman"/>
              </a:endParaRPr>
            </a:p>
          </p:txBody>
        </p:sp>
      </p:grpSp>
    </p:spTree>
    <p:extLst>
      <p:ext uri="{BB962C8B-B14F-4D97-AF65-F5344CB8AC3E}">
        <p14:creationId xmlns:p14="http://schemas.microsoft.com/office/powerpoint/2010/main" val="307783804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3"/>
                                        </p:tgtEl>
                                        <p:attrNameLst>
                                          <p:attrName>style.visibility</p:attrName>
                                        </p:attrNameLst>
                                      </p:cBhvr>
                                      <p:to>
                                        <p:strVal val="visible"/>
                                      </p:to>
                                    </p:set>
                                    <p:animEffect transition="in" filter="dissolve">
                                      <p:cBhvr>
                                        <p:cTn id="7" dur="5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dvAuto="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 name="VT-grid-02.png" descr="VT-grid-02.png">
            <a:extLst>
              <a:ext uri="{FF2B5EF4-FFF2-40B4-BE49-F238E27FC236}">
                <a16:creationId xmlns:a16="http://schemas.microsoft.com/office/drawing/2014/main" id="{268AD2E3-5253-F44E-999B-FEC9D66567A5}"/>
              </a:ext>
            </a:extLst>
          </p:cNvPr>
          <p:cNvPicPr>
            <a:picLocks noChangeAspect="1"/>
          </p:cNvPicPr>
          <p:nvPr/>
        </p:nvPicPr>
        <p:blipFill>
          <a:blip r:embed="rId2">
            <a:alphaModFix amt="25000"/>
          </a:blip>
          <a:stretch>
            <a:fillRect/>
          </a:stretch>
        </p:blipFill>
        <p:spPr>
          <a:xfrm>
            <a:off x="-60006" y="-553517"/>
            <a:ext cx="12312012" cy="7965035"/>
          </a:xfrm>
          <a:prstGeom prst="rect">
            <a:avLst/>
          </a:prstGeom>
          <a:ln w="12700">
            <a:miter lim="400000"/>
          </a:ln>
        </p:spPr>
      </p:pic>
      <p:grpSp>
        <p:nvGrpSpPr>
          <p:cNvPr id="15" name="Group 14">
            <a:extLst>
              <a:ext uri="{FF2B5EF4-FFF2-40B4-BE49-F238E27FC236}">
                <a16:creationId xmlns:a16="http://schemas.microsoft.com/office/drawing/2014/main" id="{ACFC2D34-2A6B-6A4D-9712-10CBD0608B22}"/>
              </a:ext>
            </a:extLst>
          </p:cNvPr>
          <p:cNvGrpSpPr/>
          <p:nvPr/>
        </p:nvGrpSpPr>
        <p:grpSpPr>
          <a:xfrm>
            <a:off x="2731533" y="1803400"/>
            <a:ext cx="5884460" cy="4255376"/>
            <a:chOff x="5583630" y="3681700"/>
            <a:chExt cx="2936599" cy="2123616"/>
          </a:xfrm>
        </p:grpSpPr>
        <p:sp>
          <p:nvSpPr>
            <p:cNvPr id="16" name="Straight Connector 55">
              <a:extLst>
                <a:ext uri="{FF2B5EF4-FFF2-40B4-BE49-F238E27FC236}">
                  <a16:creationId xmlns:a16="http://schemas.microsoft.com/office/drawing/2014/main" id="{7CDE3FAB-9B4B-E843-B3B8-88835ADD6BB4}"/>
                </a:ext>
              </a:extLst>
            </p:cNvPr>
            <p:cNvSpPr/>
            <p:nvPr/>
          </p:nvSpPr>
          <p:spPr>
            <a:xfrm>
              <a:off x="8520228" y="368170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29" name="Straight Connector 55">
              <a:extLst>
                <a:ext uri="{FF2B5EF4-FFF2-40B4-BE49-F238E27FC236}">
                  <a16:creationId xmlns:a16="http://schemas.microsoft.com/office/drawing/2014/main" id="{A4039E52-036A-7148-A0B6-734D06C96DB6}"/>
                </a:ext>
              </a:extLst>
            </p:cNvPr>
            <p:cNvSpPr/>
            <p:nvPr/>
          </p:nvSpPr>
          <p:spPr>
            <a:xfrm flipV="1">
              <a:off x="5583630" y="578588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0" name="Straight Connector 55">
              <a:extLst>
                <a:ext uri="{FF2B5EF4-FFF2-40B4-BE49-F238E27FC236}">
                  <a16:creationId xmlns:a16="http://schemas.microsoft.com/office/drawing/2014/main" id="{B5D76FAF-ABEA-8049-9EA9-B372CF3005C5}"/>
                </a:ext>
              </a:extLst>
            </p:cNvPr>
            <p:cNvSpPr/>
            <p:nvPr/>
          </p:nvSpPr>
          <p:spPr>
            <a:xfrm>
              <a:off x="5583988" y="3702020"/>
              <a:ext cx="1" cy="2103120"/>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sp>
          <p:nvSpPr>
            <p:cNvPr id="31" name="Straight Connector 55">
              <a:extLst>
                <a:ext uri="{FF2B5EF4-FFF2-40B4-BE49-F238E27FC236}">
                  <a16:creationId xmlns:a16="http://schemas.microsoft.com/office/drawing/2014/main" id="{8BE53F97-08EA-EB43-B746-A683706EB359}"/>
                </a:ext>
              </a:extLst>
            </p:cNvPr>
            <p:cNvSpPr/>
            <p:nvPr/>
          </p:nvSpPr>
          <p:spPr>
            <a:xfrm flipV="1">
              <a:off x="5583630" y="3692928"/>
              <a:ext cx="2926080" cy="19428"/>
            </a:xfrm>
            <a:prstGeom prst="line">
              <a:avLst/>
            </a:prstGeom>
            <a:ln>
              <a:solidFill>
                <a:schemeClr val="accent3"/>
              </a:solidFill>
              <a:prstDash val="dash"/>
              <a:miter/>
            </a:ln>
          </p:spPr>
          <p:txBody>
            <a:bodyPr lIns="45719" rIns="45719"/>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861F41"/>
                </a:solidFill>
                <a:effectLst/>
                <a:uLnTx/>
                <a:uFillTx/>
                <a:latin typeface="Calibri"/>
                <a:cs typeface="Calibri"/>
                <a:sym typeface="Calibri"/>
              </a:endParaRPr>
            </a:p>
          </p:txBody>
        </p:sp>
      </p:grpSp>
      <p:sp>
        <p:nvSpPr>
          <p:cNvPr id="32" name="Rectangle 31">
            <a:extLst>
              <a:ext uri="{FF2B5EF4-FFF2-40B4-BE49-F238E27FC236}">
                <a16:creationId xmlns:a16="http://schemas.microsoft.com/office/drawing/2014/main" id="{166EC201-57BB-A149-A018-96B2B4585679}"/>
              </a:ext>
            </a:extLst>
          </p:cNvPr>
          <p:cNvSpPr/>
          <p:nvPr/>
        </p:nvSpPr>
        <p:spPr>
          <a:xfrm>
            <a:off x="2771252" y="1943340"/>
            <a:ext cx="5601416" cy="3735752"/>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ea typeface="+mj-ea"/>
              <a:cs typeface="Calibri"/>
              <a:sym typeface="Calibri"/>
            </a:endParaRPr>
          </a:p>
        </p:txBody>
      </p:sp>
      <p:cxnSp>
        <p:nvCxnSpPr>
          <p:cNvPr id="33" name="Straight Connector 32">
            <a:extLst>
              <a:ext uri="{FF2B5EF4-FFF2-40B4-BE49-F238E27FC236}">
                <a16:creationId xmlns:a16="http://schemas.microsoft.com/office/drawing/2014/main" id="{F6FB6F25-CF98-6541-8251-CB2CD3738726}"/>
              </a:ext>
            </a:extLst>
          </p:cNvPr>
          <p:cNvCxnSpPr/>
          <p:nvPr/>
        </p:nvCxnSpPr>
        <p:spPr>
          <a:xfrm flipV="1">
            <a:off x="830461" y="704344"/>
            <a:ext cx="914400" cy="818147"/>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32C26EFC-3F1D-EE44-A662-DF69A4908FAA}"/>
              </a:ext>
            </a:extLst>
          </p:cNvPr>
          <p:cNvSpPr/>
          <p:nvPr/>
        </p:nvSpPr>
        <p:spPr>
          <a:xfrm>
            <a:off x="1461815" y="1257300"/>
            <a:ext cx="5421585" cy="546100"/>
          </a:xfrm>
          <a:prstGeom prst="rect">
            <a:avLst/>
          </a:prstGeom>
          <a:noFill/>
          <a:ln w="12700">
            <a:miter lim="400000"/>
          </a:ln>
          <a:extLst>
            <a:ext uri="{C572A759-6A51-4108-AA02-DFA0A04FC94B}">
              <ma14:wrappingTextBoxFlag xmlns:ma14="http://schemas.microsoft.com/office/mac/drawingml/2011/main" xmlns="" val="1"/>
            </a:ext>
          </a:extLst>
        </p:spPr>
        <p:txBody>
          <a:bodyPr lIns="45719" rIns="45719" rtlCol="0" anchor="ctr">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61F41"/>
              </a:solidFill>
              <a:effectLst/>
              <a:uLnTx/>
              <a:uFillTx/>
              <a:latin typeface="Calibri"/>
              <a:cs typeface="Calibri"/>
              <a:sym typeface="Calibri"/>
            </a:endParaRPr>
          </a:p>
        </p:txBody>
      </p:sp>
      <p:sp>
        <p:nvSpPr>
          <p:cNvPr id="36" name="SECTION TITLE">
            <a:extLst>
              <a:ext uri="{FF2B5EF4-FFF2-40B4-BE49-F238E27FC236}">
                <a16:creationId xmlns:a16="http://schemas.microsoft.com/office/drawing/2014/main" id="{1C9375A2-EAE8-7743-AC24-787DA84A5B03}"/>
              </a:ext>
            </a:extLst>
          </p:cNvPr>
          <p:cNvSpPr/>
          <p:nvPr/>
        </p:nvSpPr>
        <p:spPr>
          <a:xfrm>
            <a:off x="1461815" y="722498"/>
            <a:ext cx="5972137" cy="8969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defTabSz="658368">
              <a:lnSpc>
                <a:spcPct val="90000"/>
              </a:lnSpc>
              <a:defRPr sz="5184" spc="259">
                <a:latin typeface="AcherusGrotesqueLight"/>
                <a:ea typeface="AcherusGrotesqueLight"/>
                <a:cs typeface="AcherusGrotesqueLight"/>
                <a:sym typeface="AcherusGrotesqueLight"/>
              </a:defRPr>
            </a:lvl1pPr>
          </a:lstStyle>
          <a:p>
            <a:pPr marL="0" marR="0" lvl="0" indent="0" algn="l" defTabSz="658368" rtl="0" eaLnBrk="1" fontAlgn="auto" latinLnBrk="0" hangingPunct="0">
              <a:lnSpc>
                <a:spcPct val="90000"/>
              </a:lnSpc>
              <a:spcBef>
                <a:spcPts val="0"/>
              </a:spcBef>
              <a:spcAft>
                <a:spcPts val="0"/>
              </a:spcAft>
              <a:buClrTx/>
              <a:buSzTx/>
              <a:buFontTx/>
              <a:buNone/>
              <a:tabLst/>
              <a:defRPr/>
            </a:pPr>
            <a:r>
              <a:rPr kumimoji="0" lang="en-US"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rPr>
              <a:t>Swap Downsides</a:t>
            </a:r>
            <a:endParaRPr kumimoji="0" sz="3200" b="0" i="0" u="none" strike="noStrike" kern="0" cap="none" spc="600" normalizeH="0" baseline="0" noProof="0" dirty="0">
              <a:ln>
                <a:noFill/>
              </a:ln>
              <a:solidFill>
                <a:srgbClr val="861F41"/>
              </a:solidFill>
              <a:effectLst/>
              <a:uLnTx/>
              <a:uFillTx/>
              <a:latin typeface="Acherus Grotesque Medium" panose="02000505000000020004" pitchFamily="2" charset="77"/>
              <a:sym typeface="AcherusGrotesqueLight"/>
            </a:endParaRPr>
          </a:p>
        </p:txBody>
      </p:sp>
      <p:sp>
        <p:nvSpPr>
          <p:cNvPr id="18" name="Rectangle 17">
            <a:extLst>
              <a:ext uri="{FF2B5EF4-FFF2-40B4-BE49-F238E27FC236}">
                <a16:creationId xmlns:a16="http://schemas.microsoft.com/office/drawing/2014/main" id="{4E16BE2E-D68E-BC4B-8A51-9BC927729603}"/>
              </a:ext>
            </a:extLst>
          </p:cNvPr>
          <p:cNvSpPr/>
          <p:nvPr/>
        </p:nvSpPr>
        <p:spPr>
          <a:xfrm>
            <a:off x="2846771" y="2135730"/>
            <a:ext cx="5525897" cy="3785652"/>
          </a:xfrm>
          <a:prstGeom prst="rect">
            <a:avLst/>
          </a:prstGeom>
        </p:spPr>
        <p:txBody>
          <a:bodyPr wrap="square">
            <a:spAutoFit/>
          </a:bodyPr>
          <a:lstStyle/>
          <a:p>
            <a:pPr marL="342900" marR="0" lvl="0" indent="-342900" algn="l" defTabSz="914400" rtl="0" eaLnBrk="1" fontAlgn="auto" latinLnBrk="0" hangingPunct="0">
              <a:lnSpc>
                <a:spcPct val="100000"/>
              </a:lnSpc>
              <a:spcBef>
                <a:spcPts val="0"/>
              </a:spcBef>
              <a:spcAft>
                <a:spcPts val="0"/>
              </a:spcAft>
              <a:buClrTx/>
              <a:buSzTx/>
              <a:buFontTx/>
              <a:buChar char="-"/>
              <a:tabLst/>
              <a:defRPr/>
            </a:pPr>
            <a:r>
              <a:rPr lang="en-US" sz="2400" kern="0" dirty="0">
                <a:solidFill>
                  <a:srgbClr val="75787B"/>
                </a:solidFill>
                <a:latin typeface="Crimson Text Roman"/>
                <a:ea typeface="Crimson Text Roman"/>
                <a:cs typeface="Crimson Text Roman"/>
                <a:sym typeface="Crimson Text Roman"/>
              </a:rPr>
              <a:t>Latency:</a:t>
            </a:r>
          </a:p>
          <a:p>
            <a:pPr marL="800100" lvl="1"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S</a:t>
            </a:r>
            <a:r>
              <a:rPr lang="en-US" sz="2400" kern="0" dirty="0">
                <a:solidFill>
                  <a:srgbClr val="75787B"/>
                </a:solidFill>
                <a:latin typeface="Crimson Text Roman"/>
                <a:ea typeface="Crimson Text Roman"/>
                <a:cs typeface="Crimson Text Roman"/>
                <a:sym typeface="Crimson Text Roman"/>
              </a:rPr>
              <a:t>SD ~ 160x Slower than RAM</a:t>
            </a:r>
          </a:p>
          <a:p>
            <a:pPr marL="800100" lvl="1"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Hard Disk ~ 30,000 </a:t>
            </a:r>
            <a:r>
              <a:rPr lang="en-US" sz="2400" kern="0" dirty="0">
                <a:solidFill>
                  <a:srgbClr val="75787B"/>
                </a:solidFill>
                <a:latin typeface="Crimson Text Roman"/>
                <a:ea typeface="Crimson Text Roman"/>
                <a:cs typeface="Crimson Text Roman"/>
                <a:sym typeface="Crimson Text Roman"/>
              </a:rPr>
              <a:t>S</a:t>
            </a: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lower than RAM</a:t>
            </a: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Sequential Read Speed (1 MB)</a:t>
            </a:r>
          </a:p>
          <a:p>
            <a:pPr marL="800100" lvl="1" indent="-342900" hangingPunct="0">
              <a:buFontTx/>
              <a:buChar char="-"/>
              <a:defRPr/>
            </a:pPr>
            <a:r>
              <a:rPr lang="en-US" sz="2400" kern="0" dirty="0">
                <a:solidFill>
                  <a:srgbClr val="75787B"/>
                </a:solidFill>
                <a:latin typeface="Crimson Text Roman"/>
                <a:ea typeface="Crimson Text Roman"/>
                <a:cs typeface="Crimson Text Roman"/>
                <a:sym typeface="Crimson Text Roman"/>
              </a:rPr>
              <a:t>SSD ~ 15x Slower than RAM</a:t>
            </a:r>
          </a:p>
          <a:p>
            <a:pPr marL="800100" lvl="1" indent="-342900" hangingPunct="0">
              <a:buFontTx/>
              <a:buChar char="-"/>
              <a:defRPr/>
            </a:pPr>
            <a:r>
              <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rPr>
              <a:t>Hard Disk ~ 236x Slower than RAM</a:t>
            </a:r>
          </a:p>
          <a:p>
            <a:pPr marL="800100" lvl="1" indent="-342900" hangingPunct="0">
              <a:buFontTx/>
              <a:buChar char="-"/>
              <a:defRPr/>
            </a:pPr>
            <a:endParaRPr lang="en-US" sz="2400" kern="0" dirty="0">
              <a:solidFill>
                <a:srgbClr val="75787B"/>
              </a:solidFill>
              <a:latin typeface="Crimson Text Roman"/>
              <a:ea typeface="Crimson Text Roman"/>
              <a:cs typeface="Crimson Text Roman"/>
              <a:sym typeface="Crimson Text Roman"/>
            </a:endParaRPr>
          </a:p>
          <a:p>
            <a:pPr marL="342900" indent="-342900" hangingPunct="0">
              <a:buFontTx/>
              <a:buChar char="-"/>
              <a:defRPr/>
            </a:pPr>
            <a:r>
              <a:rPr lang="en-US" sz="2400" kern="0" dirty="0">
                <a:solidFill>
                  <a:srgbClr val="75787B"/>
                </a:solidFill>
                <a:latin typeface="Crimson Text Roman"/>
                <a:ea typeface="Crimson Text Roman"/>
                <a:cs typeface="Crimson Text Roman"/>
                <a:sym typeface="Crimson Text Roman"/>
              </a:rPr>
              <a:t>With a Swap file we gain more memory but take a big hit to performance when swapping to/from Swap file.</a:t>
            </a:r>
            <a:endParaRPr kumimoji="0" lang="en-US" sz="2400" b="0" i="0" u="none" strike="noStrike" kern="0" cap="none" spc="0" normalizeH="0" baseline="0" noProof="0" dirty="0">
              <a:ln>
                <a:noFill/>
              </a:ln>
              <a:solidFill>
                <a:srgbClr val="75787B"/>
              </a:solidFill>
              <a:effectLst/>
              <a:uLnTx/>
              <a:uFillTx/>
              <a:latin typeface="Crimson Text Roman"/>
              <a:ea typeface="Crimson Text Roman"/>
              <a:cs typeface="Crimson Text Roman"/>
              <a:sym typeface="Crimson Text Roman"/>
            </a:endParaRPr>
          </a:p>
        </p:txBody>
      </p:sp>
    </p:spTree>
    <p:extLst>
      <p:ext uri="{BB962C8B-B14F-4D97-AF65-F5344CB8AC3E}">
        <p14:creationId xmlns:p14="http://schemas.microsoft.com/office/powerpoint/2010/main" val="213076993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CAB7A4F-B74A-EE47-B8E8-AAC490CBAFA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734" b="7734"/>
          <a:stretch>
            <a:fillRect/>
          </a:stretch>
        </p:blipFill>
        <p:spPr>
          <a:prstGeom prst="rect">
            <a:avLst/>
          </a:prstGeom>
        </p:spPr>
      </p:pic>
      <p:sp>
        <p:nvSpPr>
          <p:cNvPr id="211" name="Rectangle 2"/>
          <p:cNvSpPr/>
          <p:nvPr/>
        </p:nvSpPr>
        <p:spPr>
          <a:xfrm>
            <a:off x="622412" y="603405"/>
            <a:ext cx="10947176" cy="5644959"/>
          </a:xfrm>
          <a:prstGeom prst="rect">
            <a:avLst/>
          </a:prstGeom>
          <a:solidFill>
            <a:schemeClr val="bg1"/>
          </a:solidFill>
          <a:ln w="12700">
            <a:miter lim="400000"/>
          </a:ln>
        </p:spPr>
        <p:txBody>
          <a:bodyPr lIns="45719" rIns="45719" anchor="ctr"/>
          <a:lstStyle/>
          <a:p>
            <a:pPr algn="ctr">
              <a:defRPr>
                <a:solidFill>
                  <a:schemeClr val="accent2"/>
                </a:solidFill>
              </a:defRPr>
            </a:pPr>
            <a:endParaRPr/>
          </a:p>
        </p:txBody>
      </p:sp>
      <p:sp>
        <p:nvSpPr>
          <p:cNvPr id="218" name="Straight Connector 55"/>
          <p:cNvSpPr/>
          <p:nvPr/>
        </p:nvSpPr>
        <p:spPr>
          <a:xfrm flipH="1">
            <a:off x="6253409" y="2252941"/>
            <a:ext cx="1" cy="2345885"/>
          </a:xfrm>
          <a:prstGeom prst="line">
            <a:avLst/>
          </a:prstGeom>
          <a:ln>
            <a:solidFill>
              <a:schemeClr val="accent3"/>
            </a:solidFill>
            <a:prstDash val="dash"/>
            <a:miter/>
          </a:ln>
        </p:spPr>
        <p:txBody>
          <a:bodyPr lIns="45719" rIns="45719"/>
          <a:lstStyle/>
          <a:p>
            <a:endParaRPr dirty="0"/>
          </a:p>
        </p:txBody>
      </p:sp>
      <p:grpSp>
        <p:nvGrpSpPr>
          <p:cNvPr id="2" name="Group 1">
            <a:extLst>
              <a:ext uri="{FF2B5EF4-FFF2-40B4-BE49-F238E27FC236}">
                <a16:creationId xmlns:a16="http://schemas.microsoft.com/office/drawing/2014/main" id="{A36C841E-CA4D-3545-9A3C-735E50B49EBC}"/>
              </a:ext>
            </a:extLst>
          </p:cNvPr>
          <p:cNvGrpSpPr/>
          <p:nvPr/>
        </p:nvGrpSpPr>
        <p:grpSpPr>
          <a:xfrm>
            <a:off x="1457570" y="2112795"/>
            <a:ext cx="4353213" cy="3010897"/>
            <a:chOff x="1457569" y="2093829"/>
            <a:chExt cx="4353213" cy="3010897"/>
          </a:xfrm>
        </p:grpSpPr>
        <p:sp>
          <p:nvSpPr>
            <p:cNvPr id="214" name="TextBox 5"/>
            <p:cNvSpPr/>
            <p:nvPr/>
          </p:nvSpPr>
          <p:spPr>
            <a:xfrm>
              <a:off x="1683088" y="2319348"/>
              <a:ext cx="4127694" cy="278537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400" spc="342">
                  <a:solidFill>
                    <a:srgbClr val="83003F"/>
                  </a:solidFill>
                  <a:latin typeface="Acherus Grotesque"/>
                  <a:ea typeface="Acherus Grotesque"/>
                  <a:cs typeface="Acherus Grotesque"/>
                  <a:sym typeface="Acherus Grotesque"/>
                </a:defRPr>
              </a:pPr>
              <a:r>
                <a:rPr lang="en-US" sz="2500" spc="300" dirty="0">
                  <a:solidFill>
                    <a:schemeClr val="tx1"/>
                  </a:solidFill>
                  <a:latin typeface="Acherus Grotesque Light" panose="02000505000000020004" pitchFamily="2" charset="77"/>
                </a:rPr>
                <a:t>TL;DR: Reading/Writing to Swap </a:t>
              </a:r>
              <a:r>
                <a:rPr lang="en-US" sz="2500" spc="300" dirty="0">
                  <a:latin typeface="Acherus Grotesque Light" panose="02000505000000020004" pitchFamily="2" charset="77"/>
                </a:rPr>
                <a:t>incurs a large performance hit.</a:t>
              </a:r>
            </a:p>
            <a:p>
              <a:pPr>
                <a:defRPr sz="2400" spc="342">
                  <a:solidFill>
                    <a:srgbClr val="83003F"/>
                  </a:solidFill>
                  <a:latin typeface="Acherus Grotesque"/>
                  <a:ea typeface="Acherus Grotesque"/>
                  <a:cs typeface="Acherus Grotesque"/>
                  <a:sym typeface="Acherus Grotesque"/>
                </a:defRPr>
              </a:pPr>
              <a:endParaRPr lang="en-US" sz="2500" spc="300" dirty="0">
                <a:solidFill>
                  <a:schemeClr val="tx1"/>
                </a:solidFill>
                <a:latin typeface="Acherus Grotesque Light" panose="02000505000000020004" pitchFamily="2" charset="77"/>
              </a:endParaRPr>
            </a:p>
            <a:p>
              <a:pPr>
                <a:defRPr sz="2400" spc="342">
                  <a:solidFill>
                    <a:srgbClr val="83003F"/>
                  </a:solidFill>
                  <a:latin typeface="Acherus Grotesque"/>
                  <a:ea typeface="Acherus Grotesque"/>
                  <a:cs typeface="Acherus Grotesque"/>
                  <a:sym typeface="Acherus Grotesque"/>
                </a:defRPr>
              </a:pPr>
              <a:r>
                <a:rPr lang="en-US" sz="2500" spc="300" dirty="0">
                  <a:latin typeface="Acherus Grotesque Light" panose="02000505000000020004" pitchFamily="2" charset="77"/>
                </a:rPr>
                <a:t>Solution: Find a way to stay in main memory as much as we can.</a:t>
              </a:r>
              <a:endParaRPr lang="en-US" sz="2500" spc="300" dirty="0">
                <a:solidFill>
                  <a:schemeClr val="tx1"/>
                </a:solidFill>
                <a:latin typeface="Acherus Grotesque Light" panose="02000505000000020004" pitchFamily="2" charset="77"/>
              </a:endParaRPr>
            </a:p>
          </p:txBody>
        </p:sp>
        <p:pic>
          <p:nvPicPr>
            <p:cNvPr id="224" name="pasted-image.pdf" descr="pasted-image.pdf"/>
            <p:cNvPicPr>
              <a:picLocks noChangeAspect="1"/>
            </p:cNvPicPr>
            <p:nvPr/>
          </p:nvPicPr>
          <p:blipFill>
            <a:blip r:embed="rId3"/>
            <a:stretch>
              <a:fillRect/>
            </a:stretch>
          </p:blipFill>
          <p:spPr>
            <a:xfrm>
              <a:off x="1457569" y="2093829"/>
              <a:ext cx="225519" cy="225519"/>
            </a:xfrm>
            <a:prstGeom prst="rect">
              <a:avLst/>
            </a:prstGeom>
            <a:ln w="12700">
              <a:miter lim="400000"/>
            </a:ln>
          </p:spPr>
        </p:pic>
      </p:grpSp>
      <p:sp>
        <p:nvSpPr>
          <p:cNvPr id="17" name="TextBox 20"/>
          <p:cNvSpPr/>
          <p:nvPr/>
        </p:nvSpPr>
        <p:spPr>
          <a:xfrm>
            <a:off x="7125244" y="2514802"/>
            <a:ext cx="4211147" cy="181588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1400">
                <a:solidFill>
                  <a:srgbClr val="585C5E"/>
                </a:solidFill>
                <a:latin typeface="Crimson Text Roman"/>
                <a:ea typeface="Crimson Text Roman"/>
                <a:cs typeface="Crimson Text Roman"/>
                <a:sym typeface="Crimson Text Roman"/>
              </a:defRPr>
            </a:lvl1pPr>
          </a:lstStyle>
          <a:p>
            <a:pPr>
              <a:spcAft>
                <a:spcPts val="700"/>
              </a:spcAft>
              <a:buClr>
                <a:schemeClr val="accent2"/>
              </a:buClr>
              <a:buSzPct val="70000"/>
            </a:pPr>
            <a:r>
              <a:rPr lang="en-US" sz="2800" kern="0" spc="600" dirty="0">
                <a:solidFill>
                  <a:schemeClr val="accent6">
                    <a:lumMod val="50000"/>
                  </a:schemeClr>
                </a:solidFill>
                <a:latin typeface="Acherus Grotesque Medium" panose="02000505000000020004" pitchFamily="2" charset="77"/>
                <a:sym typeface="AcherusGrotesqueLight"/>
              </a:rPr>
              <a:t>RAM Backed, Dynamically Compressed Swap Device Driver</a:t>
            </a:r>
            <a:endParaRPr lang="en-US" sz="2500" dirty="0">
              <a:solidFill>
                <a:schemeClr val="accent6">
                  <a:lumMod val="50000"/>
                </a:schemeClr>
              </a:solidFill>
            </a:endParaRPr>
          </a:p>
        </p:txBody>
      </p:sp>
      <p:sp>
        <p:nvSpPr>
          <p:cNvPr id="20" name="Straight Connector 16">
            <a:extLst>
              <a:ext uri="{FF2B5EF4-FFF2-40B4-BE49-F238E27FC236}">
                <a16:creationId xmlns:a16="http://schemas.microsoft.com/office/drawing/2014/main" id="{19EE836A-9907-2B4A-8749-523DA8F40ED4}"/>
              </a:ext>
            </a:extLst>
          </p:cNvPr>
          <p:cNvSpPr/>
          <p:nvPr/>
        </p:nvSpPr>
        <p:spPr>
          <a:xfrm flipH="1">
            <a:off x="452175" y="-522244"/>
            <a:ext cx="1" cy="7902489"/>
          </a:xfrm>
          <a:prstGeom prst="line">
            <a:avLst/>
          </a:prstGeom>
          <a:ln>
            <a:solidFill>
              <a:schemeClr val="bg2"/>
            </a:solidFill>
            <a:prstDash val="dash"/>
            <a:miter/>
          </a:ln>
        </p:spPr>
        <p:txBody>
          <a:bodyPr lIns="45719" rIns="45719"/>
          <a:lstStyle/>
          <a:p>
            <a:endParaRPr/>
          </a:p>
        </p:txBody>
      </p:sp>
      <p:sp>
        <p:nvSpPr>
          <p:cNvPr id="21" name="Straight Connector 16">
            <a:extLst>
              <a:ext uri="{FF2B5EF4-FFF2-40B4-BE49-F238E27FC236}">
                <a16:creationId xmlns:a16="http://schemas.microsoft.com/office/drawing/2014/main" id="{BAC68ACA-481A-5243-8F22-B93EB5B33354}"/>
              </a:ext>
            </a:extLst>
          </p:cNvPr>
          <p:cNvSpPr/>
          <p:nvPr/>
        </p:nvSpPr>
        <p:spPr>
          <a:xfrm flipH="1">
            <a:off x="11733122" y="-522244"/>
            <a:ext cx="1" cy="7902489"/>
          </a:xfrm>
          <a:prstGeom prst="line">
            <a:avLst/>
          </a:prstGeom>
          <a:ln>
            <a:solidFill>
              <a:schemeClr val="bg2"/>
            </a:solidFill>
            <a:prstDash val="dash"/>
            <a:miter/>
          </a:ln>
        </p:spPr>
        <p:txBody>
          <a:bodyPr lIns="45719" rIns="45719"/>
          <a:lstStyle/>
          <a:p>
            <a:endParaRPr/>
          </a:p>
        </p:txBody>
      </p:sp>
      <p:sp>
        <p:nvSpPr>
          <p:cNvPr id="22" name="Straight Connector 16">
            <a:extLst>
              <a:ext uri="{FF2B5EF4-FFF2-40B4-BE49-F238E27FC236}">
                <a16:creationId xmlns:a16="http://schemas.microsoft.com/office/drawing/2014/main" id="{E2A31EA6-3A37-D54E-970B-F608A7467E90}"/>
              </a:ext>
            </a:extLst>
          </p:cNvPr>
          <p:cNvSpPr/>
          <p:nvPr/>
        </p:nvSpPr>
        <p:spPr>
          <a:xfrm rot="5400000" flipH="1">
            <a:off x="6096000" y="-5881718"/>
            <a:ext cx="0" cy="12677834"/>
          </a:xfrm>
          <a:prstGeom prst="line">
            <a:avLst/>
          </a:prstGeom>
          <a:ln>
            <a:solidFill>
              <a:schemeClr val="bg2"/>
            </a:solidFill>
            <a:prstDash val="dash"/>
            <a:miter/>
          </a:ln>
        </p:spPr>
        <p:txBody>
          <a:bodyPr lIns="45719" rIns="45719"/>
          <a:lstStyle/>
          <a:p>
            <a:endParaRPr/>
          </a:p>
        </p:txBody>
      </p:sp>
      <p:sp>
        <p:nvSpPr>
          <p:cNvPr id="23" name="Straight Connector 16">
            <a:extLst>
              <a:ext uri="{FF2B5EF4-FFF2-40B4-BE49-F238E27FC236}">
                <a16:creationId xmlns:a16="http://schemas.microsoft.com/office/drawing/2014/main" id="{F647C7E3-6F43-9747-84C5-0C36D8B3FF33}"/>
              </a:ext>
            </a:extLst>
          </p:cNvPr>
          <p:cNvSpPr/>
          <p:nvPr/>
        </p:nvSpPr>
        <p:spPr>
          <a:xfrm rot="5400000" flipH="1">
            <a:off x="6096000" y="61882"/>
            <a:ext cx="0" cy="12677834"/>
          </a:xfrm>
          <a:prstGeom prst="line">
            <a:avLst/>
          </a:prstGeom>
          <a:ln>
            <a:solidFill>
              <a:schemeClr val="bg2"/>
            </a:solidFill>
            <a:prstDash val="dash"/>
            <a:miter/>
          </a:ln>
        </p:spPr>
        <p:txBody>
          <a:bodyPr lIns="45719" rIns="45719"/>
          <a:lstStyle/>
          <a:p>
            <a:endParaRPr/>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heme Colors 2">
      <a:dk1>
        <a:srgbClr val="861F41"/>
      </a:dk1>
      <a:lt1>
        <a:srgbClr val="FFFFFF"/>
      </a:lt1>
      <a:dk2>
        <a:srgbClr val="75787B"/>
      </a:dk2>
      <a:lt2>
        <a:srgbClr val="DBDBDB"/>
      </a:lt2>
      <a:accent1>
        <a:srgbClr val="861F41"/>
      </a:accent1>
      <a:accent2>
        <a:srgbClr val="E87731"/>
      </a:accent2>
      <a:accent3>
        <a:srgbClr val="A5A5A5"/>
      </a:accent3>
      <a:accent4>
        <a:srgbClr val="417C79"/>
      </a:accent4>
      <a:accent5>
        <a:srgbClr val="E5E1E6"/>
      </a:accent5>
      <a:accent6>
        <a:srgbClr val="003C71"/>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miter lim="400000"/>
        </a:ln>
        <a:extLst>
          <a:ext uri="{C572A759-6A51-4108-AA02-DFA0A04FC94B}">
            <ma14:wrappingTextBoxFlag xmlns:ma14="http://schemas.microsoft.com/office/mac/drawingml/2011/main" xmlns="" val="1"/>
          </a:ext>
        </a:extLst>
      </a:spPr>
      <a:bodyPr lIns="45719" rIns="45719">
        <a:spAutoFit/>
      </a:bodyPr>
      <a:lstStyle>
        <a:defPPr>
          <a:defRPr dirty="0" smtClean="0"/>
        </a:defPPr>
      </a:lst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1"/>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1328</Words>
  <Application>Microsoft Office PowerPoint</Application>
  <PresentationFormat>Widescreen</PresentationFormat>
  <Paragraphs>171</Paragraphs>
  <Slides>42</Slides>
  <Notes>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Acherus Grotesque</vt:lpstr>
      <vt:lpstr>Acherus Grotesque Light</vt:lpstr>
      <vt:lpstr>Acherus Grotesque Medium</vt:lpstr>
      <vt:lpstr>Arial</vt:lpstr>
      <vt:lpstr>Calibri</vt:lpstr>
      <vt:lpstr>Calibri Light</vt:lpstr>
      <vt:lpstr>Crimson Text Roman</vt:lpstr>
      <vt:lpstr>Helvetica</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Allada</dc:creator>
  <cp:lastModifiedBy>David Allada</cp:lastModifiedBy>
  <cp:revision>151</cp:revision>
  <dcterms:created xsi:type="dcterms:W3CDTF">2019-12-14T15:11:23Z</dcterms:created>
  <dcterms:modified xsi:type="dcterms:W3CDTF">2019-12-16T14:52:08Z</dcterms:modified>
</cp:coreProperties>
</file>